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14"/>
  </p:notesMasterIdLst>
  <p:sldIdLst>
    <p:sldId id="256" r:id="rId2"/>
    <p:sldId id="257" r:id="rId3"/>
    <p:sldId id="258" r:id="rId4"/>
    <p:sldId id="259" r:id="rId5"/>
    <p:sldId id="260" r:id="rId6"/>
    <p:sldId id="261" r:id="rId7"/>
    <p:sldId id="271" r:id="rId8"/>
    <p:sldId id="264" r:id="rId9"/>
    <p:sldId id="265" r:id="rId10"/>
    <p:sldId id="266" r:id="rId11"/>
    <p:sldId id="272" r:id="rId12"/>
    <p:sldId id="273" r:id="rId13"/>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4995" autoAdjust="0"/>
    <p:restoredTop sz="81021" autoAdjust="0"/>
  </p:normalViewPr>
  <p:slideViewPr>
    <p:cSldViewPr snapToGrid="0">
      <p:cViewPr varScale="1">
        <p:scale>
          <a:sx n="56" d="100"/>
          <a:sy n="56" d="100"/>
        </p:scale>
        <p:origin x="1068" y="28"/>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tableStyles" Target="tableStyle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theme" Target="theme/theme1.xml"/><Relationship Id="rId2" Type="http://schemas.openxmlformats.org/officeDocument/2006/relationships/slide" Target="slides/slide1.xml"/><Relationship Id="rId16"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presProps" Target="presProps.xml"/><Relationship Id="rId10" Type="http://schemas.openxmlformats.org/officeDocument/2006/relationships/slide" Target="slides/slide9.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notesMaster" Target="notesMasters/notesMaster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CA4C4476-F9F8-4EEE-8164-94E51EB88A5D}" type="datetimeFigureOut">
              <a:rPr lang="en-US" smtClean="0"/>
              <a:t>10/6/2020</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8B5D27B7-E0F4-458A-AADB-C91B76D3CF4B}" type="slidenum">
              <a:rPr lang="en-US" smtClean="0"/>
              <a:t>‹#›</a:t>
            </a:fld>
            <a:endParaRPr lang="en-US"/>
          </a:p>
        </p:txBody>
      </p:sp>
    </p:spTree>
    <p:extLst>
      <p:ext uri="{BB962C8B-B14F-4D97-AF65-F5344CB8AC3E}">
        <p14:creationId xmlns:p14="http://schemas.microsoft.com/office/powerpoint/2010/main" val="407779386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dirty="0" smtClean="0"/>
              <a:t>Cloud Computing refers to technology that uses the internet or long distance connections and central remote data centers (Servers) to maintain data and applications. Simply put, it is availing virtual servers over the internet. It allows users to run applications and services without installation, and to access their personal files regardless of their gadgets, with internet access. </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dirty="0" smtClean="0"/>
          </a:p>
          <a:p>
            <a:endParaRPr lang="en-US" dirty="0"/>
          </a:p>
        </p:txBody>
      </p:sp>
      <p:sp>
        <p:nvSpPr>
          <p:cNvPr id="4" name="Slide Number Placeholder 3"/>
          <p:cNvSpPr>
            <a:spLocks noGrp="1"/>
          </p:cNvSpPr>
          <p:nvPr>
            <p:ph type="sldNum" sz="quarter" idx="10"/>
          </p:nvPr>
        </p:nvSpPr>
        <p:spPr/>
        <p:txBody>
          <a:bodyPr/>
          <a:lstStyle/>
          <a:p>
            <a:fld id="{8B5D27B7-E0F4-458A-AADB-C91B76D3CF4B}" type="slidenum">
              <a:rPr lang="en-US" smtClean="0"/>
              <a:t>2</a:t>
            </a:fld>
            <a:endParaRPr lang="en-US"/>
          </a:p>
        </p:txBody>
      </p:sp>
    </p:spTree>
    <p:extLst>
      <p:ext uri="{BB962C8B-B14F-4D97-AF65-F5344CB8AC3E}">
        <p14:creationId xmlns:p14="http://schemas.microsoft.com/office/powerpoint/2010/main" val="139236393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There are Four main types of cloud environment, also known as cloud deployment models. Businesses can choose to run applications on public, private, community or hybrid clouds – depending on their specific requirements. Each of the types have pros</a:t>
            </a:r>
            <a:r>
              <a:rPr lang="en-US" baseline="0" dirty="0" smtClean="0"/>
              <a:t> and cons. </a:t>
            </a:r>
            <a:r>
              <a:rPr lang="en-US" dirty="0" smtClean="0"/>
              <a:t>A public cloud environment is owned by an outsourced cloud provider and is accessible to many businesses through the internet on a pay-per-use model. This deployment model provides services and infrastructure to businesses who want to save money on IT operational costs, but it’s the cloud provider who is responsible for the creation and maintenance of the resources. Private cloud offers a more controlled environment in which access to IT resources is more centralized within the business. This model can be externally hosted or can be managed in-house. Although private cloud hosting can be expensive, for larger businesses it can offer a higher level of security and more autonomy to customize the storage, networking and compute components to suit their IT requirements.</a:t>
            </a:r>
            <a:endParaRPr lang="en-US" dirty="0"/>
          </a:p>
        </p:txBody>
      </p:sp>
      <p:sp>
        <p:nvSpPr>
          <p:cNvPr id="4" name="Slide Number Placeholder 3"/>
          <p:cNvSpPr>
            <a:spLocks noGrp="1"/>
          </p:cNvSpPr>
          <p:nvPr>
            <p:ph type="sldNum" sz="quarter" idx="10"/>
          </p:nvPr>
        </p:nvSpPr>
        <p:spPr/>
        <p:txBody>
          <a:bodyPr/>
          <a:lstStyle/>
          <a:p>
            <a:fld id="{8B5D27B7-E0F4-458A-AADB-C91B76D3CF4B}" type="slidenum">
              <a:rPr lang="en-US" smtClean="0"/>
              <a:t>3</a:t>
            </a:fld>
            <a:endParaRPr lang="en-US"/>
          </a:p>
        </p:txBody>
      </p:sp>
    </p:spTree>
    <p:extLst>
      <p:ext uri="{BB962C8B-B14F-4D97-AF65-F5344CB8AC3E}">
        <p14:creationId xmlns:p14="http://schemas.microsoft.com/office/powerpoint/2010/main" val="1836704358"/>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For businesses seeking the benefits of both private and public cloud deployment models, a hybrid cloud environment is a good option. By combining the two models, a hybrid cloud model provides a more tailored IT solution that meets specific business requirements.</a:t>
            </a:r>
            <a:endParaRPr lang="en-US" dirty="0"/>
          </a:p>
        </p:txBody>
      </p:sp>
      <p:sp>
        <p:nvSpPr>
          <p:cNvPr id="4" name="Slide Number Placeholder 3"/>
          <p:cNvSpPr>
            <a:spLocks noGrp="1"/>
          </p:cNvSpPr>
          <p:nvPr>
            <p:ph type="sldNum" sz="quarter" idx="10"/>
          </p:nvPr>
        </p:nvSpPr>
        <p:spPr/>
        <p:txBody>
          <a:bodyPr/>
          <a:lstStyle/>
          <a:p>
            <a:fld id="{8B5D27B7-E0F4-458A-AADB-C91B76D3CF4B}" type="slidenum">
              <a:rPr lang="en-US" smtClean="0"/>
              <a:t>4</a:t>
            </a:fld>
            <a:endParaRPr lang="en-US"/>
          </a:p>
        </p:txBody>
      </p:sp>
    </p:spTree>
    <p:extLst>
      <p:ext uri="{BB962C8B-B14F-4D97-AF65-F5344CB8AC3E}">
        <p14:creationId xmlns:p14="http://schemas.microsoft.com/office/powerpoint/2010/main" val="1085292079"/>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IaaS</a:t>
            </a:r>
            <a:r>
              <a:rPr lang="en-US" baseline="0" dirty="0" smtClean="0"/>
              <a:t> </a:t>
            </a:r>
            <a:r>
              <a:rPr lang="en-US" dirty="0" smtClean="0"/>
              <a:t> is the most common service model of cloud computing as it offers the fundamental infrastructure of virtual servers, network, operating systems and data storage drives.  It </a:t>
            </a:r>
            <a:r>
              <a:rPr lang="en-US" sz="1200" dirty="0" smtClean="0"/>
              <a:t>. is available as a public, private or hybrid infrastructure.</a:t>
            </a:r>
            <a:r>
              <a:rPr lang="en-US" dirty="0" smtClean="0"/>
              <a:t> In</a:t>
            </a:r>
            <a:r>
              <a:rPr lang="en-US" baseline="0" dirty="0" smtClean="0"/>
              <a:t> PaaS</a:t>
            </a:r>
            <a:r>
              <a:rPr lang="en-US" dirty="0" smtClean="0"/>
              <a:t> cloud computing providers deploy the infrastructure and software framework, but businesses can develop and run their own applications. Web applications can be created quickly and easily via PaaS, and the service is flexible and robust enough to support them. SaaS involves the deployment of software over the internet to various businesses who pay via subscription or a pay-per-use model. It is a valuable tool for CRM and for applications that need a lot of web or mobile access – such as mobile sales management software. SaaS is managed from a central location so businesses don’t have to worry about maintaining it themselves, and is ideal for short-term projects.</a:t>
            </a:r>
            <a:endParaRPr lang="en-US" dirty="0"/>
          </a:p>
        </p:txBody>
      </p:sp>
      <p:sp>
        <p:nvSpPr>
          <p:cNvPr id="4" name="Slide Number Placeholder 3"/>
          <p:cNvSpPr>
            <a:spLocks noGrp="1"/>
          </p:cNvSpPr>
          <p:nvPr>
            <p:ph type="sldNum" sz="quarter" idx="10"/>
          </p:nvPr>
        </p:nvSpPr>
        <p:spPr/>
        <p:txBody>
          <a:bodyPr/>
          <a:lstStyle/>
          <a:p>
            <a:fld id="{8B5D27B7-E0F4-458A-AADB-C91B76D3CF4B}" type="slidenum">
              <a:rPr lang="en-US" smtClean="0"/>
              <a:t>5</a:t>
            </a:fld>
            <a:endParaRPr lang="en-US"/>
          </a:p>
        </p:txBody>
      </p:sp>
    </p:spTree>
    <p:extLst>
      <p:ext uri="{BB962C8B-B14F-4D97-AF65-F5344CB8AC3E}">
        <p14:creationId xmlns:p14="http://schemas.microsoft.com/office/powerpoint/2010/main" val="1527735108"/>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200" dirty="0" smtClean="0"/>
              <a:t>Cloud computing evolution started in the 1950s with introduction of mainframe computing. Organizations start using mainframe computers systems to process their data. In 1960s the idea of time sharing becomes popular and is associated with big vendors such as IBM and DEC. In 1970s the concept of virtual machines gains tangent. It is the idea that two different computing operations can exist in a single hardware. In 1980s new, less compact hardware components are invented. Clients/server architecture serves are introduced leading to decreased demand of data centers.</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sz="1200" dirty="0" smtClean="0"/>
          </a:p>
          <a:p>
            <a:pPr marL="0" marR="0" lvl="0" indent="0" algn="l" defTabSz="914400" rtl="0" eaLnBrk="1" fontAlgn="auto" latinLnBrk="0" hangingPunct="1">
              <a:lnSpc>
                <a:spcPct val="100000"/>
              </a:lnSpc>
              <a:spcBef>
                <a:spcPts val="0"/>
              </a:spcBef>
              <a:spcAft>
                <a:spcPts val="0"/>
              </a:spcAft>
              <a:buClrTx/>
              <a:buSzTx/>
              <a:buFontTx/>
              <a:buNone/>
              <a:tabLst/>
              <a:defRPr/>
            </a:pPr>
            <a:endParaRPr lang="en-US" sz="1200" dirty="0" smtClean="0"/>
          </a:p>
          <a:p>
            <a:pPr marL="0" marR="0" lvl="0" indent="0" algn="l" defTabSz="914400" rtl="0" eaLnBrk="1" fontAlgn="auto" latinLnBrk="0" hangingPunct="1">
              <a:lnSpc>
                <a:spcPct val="100000"/>
              </a:lnSpc>
              <a:spcBef>
                <a:spcPts val="0"/>
              </a:spcBef>
              <a:spcAft>
                <a:spcPts val="0"/>
              </a:spcAft>
              <a:buClrTx/>
              <a:buSzTx/>
              <a:buFontTx/>
              <a:buNone/>
              <a:tabLst/>
              <a:defRPr/>
            </a:pPr>
            <a:endParaRPr lang="en-US" sz="1200" dirty="0" smtClean="0"/>
          </a:p>
          <a:p>
            <a:endParaRPr lang="en-US" dirty="0"/>
          </a:p>
        </p:txBody>
      </p:sp>
      <p:sp>
        <p:nvSpPr>
          <p:cNvPr id="4" name="Slide Number Placeholder 3"/>
          <p:cNvSpPr>
            <a:spLocks noGrp="1"/>
          </p:cNvSpPr>
          <p:nvPr>
            <p:ph type="sldNum" sz="quarter" idx="10"/>
          </p:nvPr>
        </p:nvSpPr>
        <p:spPr/>
        <p:txBody>
          <a:bodyPr/>
          <a:lstStyle/>
          <a:p>
            <a:fld id="{8B5D27B7-E0F4-458A-AADB-C91B76D3CF4B}" type="slidenum">
              <a:rPr lang="en-US" smtClean="0"/>
              <a:t>6</a:t>
            </a:fld>
            <a:endParaRPr lang="en-US"/>
          </a:p>
        </p:txBody>
      </p:sp>
    </p:spTree>
    <p:extLst>
      <p:ext uri="{BB962C8B-B14F-4D97-AF65-F5344CB8AC3E}">
        <p14:creationId xmlns:p14="http://schemas.microsoft.com/office/powerpoint/2010/main" val="2845571762"/>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200" dirty="0" smtClean="0"/>
              <a:t>In 1990s Telecommunication networks shift from point to point data circuits to Virtual private network(VPN) at a lower cost . Computer connectivity increases beyond the business set up and wired internet connection becomes cheaper. In 2000s cloud computing develop tremendously. Internet power increases and companies replace remote computing systems with web services. In 2010s high capacity networks coupled with low cost computers is witnessed. There is also widespread adoption of visualization and service oriented architecture which leads to the cloud computing we know today. </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sz="1200" dirty="0" smtClean="0"/>
          </a:p>
          <a:p>
            <a:pPr marL="0" marR="0" lvl="0" indent="0" algn="l" defTabSz="914400" rtl="0" eaLnBrk="1" fontAlgn="auto" latinLnBrk="0" hangingPunct="1">
              <a:lnSpc>
                <a:spcPct val="100000"/>
              </a:lnSpc>
              <a:spcBef>
                <a:spcPts val="0"/>
              </a:spcBef>
              <a:spcAft>
                <a:spcPts val="0"/>
              </a:spcAft>
              <a:buClrTx/>
              <a:buSzTx/>
              <a:buFontTx/>
              <a:buNone/>
              <a:tabLst/>
              <a:defRPr/>
            </a:pPr>
            <a:endParaRPr lang="en-US" sz="1200" dirty="0" smtClean="0"/>
          </a:p>
          <a:p>
            <a:endParaRPr lang="en-US" dirty="0"/>
          </a:p>
        </p:txBody>
      </p:sp>
      <p:sp>
        <p:nvSpPr>
          <p:cNvPr id="4" name="Slide Number Placeholder 3"/>
          <p:cNvSpPr>
            <a:spLocks noGrp="1"/>
          </p:cNvSpPr>
          <p:nvPr>
            <p:ph type="sldNum" sz="quarter" idx="10"/>
          </p:nvPr>
        </p:nvSpPr>
        <p:spPr/>
        <p:txBody>
          <a:bodyPr/>
          <a:lstStyle/>
          <a:p>
            <a:fld id="{8B5D27B7-E0F4-458A-AADB-C91B76D3CF4B}" type="slidenum">
              <a:rPr lang="en-US" smtClean="0"/>
              <a:t>7</a:t>
            </a:fld>
            <a:endParaRPr lang="en-US"/>
          </a:p>
        </p:txBody>
      </p:sp>
    </p:spTree>
    <p:extLst>
      <p:ext uri="{BB962C8B-B14F-4D97-AF65-F5344CB8AC3E}">
        <p14:creationId xmlns:p14="http://schemas.microsoft.com/office/powerpoint/2010/main" val="287519776"/>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With the increasing adoption of Cloud Computing, we observe an increasing need for Cloud Benchmarks, in order to assess the performance of Cloud infrastructures and software stacks, to assist with provisioning decisions for Cloud users, and to compare Cloud offerings. We understand our paper as one of the first systematic approaches to the topic of Cloud Benchmarks. Our driving principle is that Cloud Benchmarks must consider end-to-end performance and pricing, taking into account that services are delivered over the Internet. This requirement yields new challenges for benchmarking and requires us to revisit existing benchmarking practices in order to adopt them to the Cloud.</a:t>
            </a:r>
            <a:endParaRPr lang="en-US" dirty="0"/>
          </a:p>
        </p:txBody>
      </p:sp>
      <p:sp>
        <p:nvSpPr>
          <p:cNvPr id="4" name="Slide Number Placeholder 3"/>
          <p:cNvSpPr>
            <a:spLocks noGrp="1"/>
          </p:cNvSpPr>
          <p:nvPr>
            <p:ph type="sldNum" sz="quarter" idx="10"/>
          </p:nvPr>
        </p:nvSpPr>
        <p:spPr/>
        <p:txBody>
          <a:bodyPr/>
          <a:lstStyle/>
          <a:p>
            <a:fld id="{8B5D27B7-E0F4-458A-AADB-C91B76D3CF4B}" type="slidenum">
              <a:rPr lang="en-US" smtClean="0"/>
              <a:t>8</a:t>
            </a:fld>
            <a:endParaRPr lang="en-US"/>
          </a:p>
        </p:txBody>
      </p:sp>
    </p:spTree>
    <p:extLst>
      <p:ext uri="{BB962C8B-B14F-4D97-AF65-F5344CB8AC3E}">
        <p14:creationId xmlns:p14="http://schemas.microsoft.com/office/powerpoint/2010/main" val="35685589"/>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200" dirty="0" smtClean="0"/>
              <a:t>Storage: This is the real cloud serve benchmark. The speed with which the virtual server can retrieve and write data to physical storage disks will determine the real-world performance of a cloud server currently. Local storage tends to have good disk storage even though they offer storage in non persistent form. When looking at clouds with distributed local storage solutions you also need to know what redundancy they have. Hard disk drives fail at a significant rate and so the method of storage is critical. Most vendors use some form of RAID but there are very different levels of safely.</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sz="1200" dirty="0" smtClean="0"/>
          </a:p>
          <a:p>
            <a:endParaRPr lang="en-US" dirty="0"/>
          </a:p>
        </p:txBody>
      </p:sp>
      <p:sp>
        <p:nvSpPr>
          <p:cNvPr id="4" name="Slide Number Placeholder 3"/>
          <p:cNvSpPr>
            <a:spLocks noGrp="1"/>
          </p:cNvSpPr>
          <p:nvPr>
            <p:ph type="sldNum" sz="quarter" idx="10"/>
          </p:nvPr>
        </p:nvSpPr>
        <p:spPr/>
        <p:txBody>
          <a:bodyPr/>
          <a:lstStyle/>
          <a:p>
            <a:fld id="{8B5D27B7-E0F4-458A-AADB-C91B76D3CF4B}" type="slidenum">
              <a:rPr lang="en-US" smtClean="0"/>
              <a:t>9</a:t>
            </a:fld>
            <a:endParaRPr lang="en-US"/>
          </a:p>
        </p:txBody>
      </p:sp>
    </p:spTree>
    <p:extLst>
      <p:ext uri="{BB962C8B-B14F-4D97-AF65-F5344CB8AC3E}">
        <p14:creationId xmlns:p14="http://schemas.microsoft.com/office/powerpoint/2010/main" val="1920491789"/>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200" dirty="0" smtClean="0"/>
              <a:t>The performance of networking is significantly more straightforward to determine and measure than computational and disk performance. Networking performance has two key aspects, latency, and bandwidth. Depending on your needs, the latency of the network the cloud vendor uses may or may not be important. If you are using the cloud for largely self-contained operations its unlikely that latency will be a priority. If however, you are running real-time applications that are interacting with the world outside of the cloud then latency will be a critical performance determinant.</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sz="1200" dirty="0" smtClean="0"/>
          </a:p>
          <a:p>
            <a:endParaRPr lang="en-US" dirty="0"/>
          </a:p>
        </p:txBody>
      </p:sp>
      <p:sp>
        <p:nvSpPr>
          <p:cNvPr id="4" name="Slide Number Placeholder 3"/>
          <p:cNvSpPr>
            <a:spLocks noGrp="1"/>
          </p:cNvSpPr>
          <p:nvPr>
            <p:ph type="sldNum" sz="quarter" idx="10"/>
          </p:nvPr>
        </p:nvSpPr>
        <p:spPr/>
        <p:txBody>
          <a:bodyPr/>
          <a:lstStyle/>
          <a:p>
            <a:fld id="{8B5D27B7-E0F4-458A-AADB-C91B76D3CF4B}" type="slidenum">
              <a:rPr lang="en-US" smtClean="0"/>
              <a:t>10</a:t>
            </a:fld>
            <a:endParaRPr lang="en-US"/>
          </a:p>
        </p:txBody>
      </p:sp>
    </p:spTree>
    <p:extLst>
      <p:ext uri="{BB962C8B-B14F-4D97-AF65-F5344CB8AC3E}">
        <p14:creationId xmlns:p14="http://schemas.microsoft.com/office/powerpoint/2010/main" val="1565491675"/>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524000" y="1122363"/>
            <a:ext cx="9144000" cy="2387600"/>
          </a:xfrm>
        </p:spPr>
        <p:txBody>
          <a:bodyPr anchor="b"/>
          <a:lstStyle>
            <a:lvl1pPr algn="ctr">
              <a:defRPr sz="6000"/>
            </a:lvl1pPr>
          </a:lstStyle>
          <a:p>
            <a:r>
              <a:rPr lang="en-US" smtClean="0"/>
              <a:t>Click to edit Master title style</a:t>
            </a:r>
            <a:endParaRPr lang="en-US"/>
          </a:p>
        </p:txBody>
      </p:sp>
      <p:sp>
        <p:nvSpPr>
          <p:cNvPr id="3" name="Subtitle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B693C70E-CEB3-482B-9395-A14844F7EB59}" type="datetimeFigureOut">
              <a:rPr lang="en-US" smtClean="0"/>
              <a:t>10/6/2020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F4244447-4D93-4466-A30F-D2FAAE8C89FA}" type="slidenum">
              <a:rPr lang="en-US" smtClean="0"/>
              <a:t>‹#›</a:t>
            </a:fld>
            <a:endParaRPr lang="en-US"/>
          </a:p>
        </p:txBody>
      </p:sp>
    </p:spTree>
    <p:extLst>
      <p:ext uri="{BB962C8B-B14F-4D97-AF65-F5344CB8AC3E}">
        <p14:creationId xmlns:p14="http://schemas.microsoft.com/office/powerpoint/2010/main" val="1711080139"/>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B693C70E-CEB3-482B-9395-A14844F7EB59}" type="datetimeFigureOut">
              <a:rPr lang="en-US" smtClean="0"/>
              <a:t>10/6/2020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F4244447-4D93-4466-A30F-D2FAAE8C89FA}" type="slidenum">
              <a:rPr lang="en-US" smtClean="0"/>
              <a:t>‹#›</a:t>
            </a:fld>
            <a:endParaRPr lang="en-US"/>
          </a:p>
        </p:txBody>
      </p:sp>
    </p:spTree>
    <p:extLst>
      <p:ext uri="{BB962C8B-B14F-4D97-AF65-F5344CB8AC3E}">
        <p14:creationId xmlns:p14="http://schemas.microsoft.com/office/powerpoint/2010/main" val="1548105155"/>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831850" y="1709738"/>
            <a:ext cx="10515600" cy="2852737"/>
          </a:xfrm>
        </p:spPr>
        <p:txBody>
          <a:bodyPr anchor="b"/>
          <a:lstStyle>
            <a:lvl1pPr>
              <a:defRPr sz="6000"/>
            </a:lvl1pPr>
          </a:lstStyle>
          <a:p>
            <a:r>
              <a:rPr lang="en-US" smtClean="0"/>
              <a:t>Click to edit Master title style</a:t>
            </a:r>
            <a:endParaRPr lang="en-US"/>
          </a:p>
        </p:txBody>
      </p:sp>
      <p:sp>
        <p:nvSpPr>
          <p:cNvPr id="3" name="Text Placeholder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smtClean="0"/>
              <a:t>Edit Master text styles</a:t>
            </a:r>
          </a:p>
        </p:txBody>
      </p:sp>
      <p:sp>
        <p:nvSpPr>
          <p:cNvPr id="4" name="Date Placeholder 3"/>
          <p:cNvSpPr>
            <a:spLocks noGrp="1"/>
          </p:cNvSpPr>
          <p:nvPr>
            <p:ph type="dt" sz="half" idx="10"/>
          </p:nvPr>
        </p:nvSpPr>
        <p:spPr/>
        <p:txBody>
          <a:bodyPr/>
          <a:lstStyle/>
          <a:p>
            <a:fld id="{B693C70E-CEB3-482B-9395-A14844F7EB59}" type="datetimeFigureOut">
              <a:rPr lang="en-US" smtClean="0"/>
              <a:t>10/6/2020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F4244447-4D93-4466-A30F-D2FAAE8C89FA}" type="slidenum">
              <a:rPr lang="en-US" smtClean="0"/>
              <a:t>‹#›</a:t>
            </a:fld>
            <a:endParaRPr lang="en-US"/>
          </a:p>
        </p:txBody>
      </p:sp>
    </p:spTree>
    <p:extLst>
      <p:ext uri="{BB962C8B-B14F-4D97-AF65-F5344CB8AC3E}">
        <p14:creationId xmlns:p14="http://schemas.microsoft.com/office/powerpoint/2010/main" val="273769585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838200" y="1825625"/>
            <a:ext cx="5181600" cy="4351338"/>
          </a:xfrm>
        </p:spPr>
        <p:txBody>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6172200" y="1825625"/>
            <a:ext cx="5181600" cy="4351338"/>
          </a:xfrm>
        </p:spPr>
        <p:txBody>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B693C70E-CEB3-482B-9395-A14844F7EB59}" type="datetimeFigureOut">
              <a:rPr lang="en-US" smtClean="0"/>
              <a:t>10/6/2020</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F4244447-4D93-4466-A30F-D2FAAE8C89FA}" type="slidenum">
              <a:rPr lang="en-US" smtClean="0"/>
              <a:t>‹#›</a:t>
            </a:fld>
            <a:endParaRPr lang="en-US"/>
          </a:p>
        </p:txBody>
      </p:sp>
    </p:spTree>
    <p:extLst>
      <p:ext uri="{BB962C8B-B14F-4D97-AF65-F5344CB8AC3E}">
        <p14:creationId xmlns:p14="http://schemas.microsoft.com/office/powerpoint/2010/main" val="2518915324"/>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839788" y="365125"/>
            <a:ext cx="10515600" cy="1325563"/>
          </a:xfrm>
        </p:spPr>
        <p:txBody>
          <a:bodyPr/>
          <a:lstStyle/>
          <a:p>
            <a:r>
              <a:rPr lang="en-US" smtClean="0"/>
              <a:t>Click to edit Master title style</a:t>
            </a:r>
            <a:endParaRPr lang="en-US"/>
          </a:p>
        </p:txBody>
      </p:sp>
      <p:sp>
        <p:nvSpPr>
          <p:cNvPr id="3" name="Text Placeholder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Edit Master text styles</a:t>
            </a:r>
          </a:p>
        </p:txBody>
      </p:sp>
      <p:sp>
        <p:nvSpPr>
          <p:cNvPr id="4" name="Content Placeholder 3"/>
          <p:cNvSpPr>
            <a:spLocks noGrp="1"/>
          </p:cNvSpPr>
          <p:nvPr>
            <p:ph sz="half" idx="2"/>
          </p:nvPr>
        </p:nvSpPr>
        <p:spPr>
          <a:xfrm>
            <a:off x="839788" y="2505075"/>
            <a:ext cx="5157787" cy="3684588"/>
          </a:xfrm>
        </p:spPr>
        <p:txBody>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Edit Master text styles</a:t>
            </a:r>
          </a:p>
        </p:txBody>
      </p:sp>
      <p:sp>
        <p:nvSpPr>
          <p:cNvPr id="6" name="Content Placeholder 5"/>
          <p:cNvSpPr>
            <a:spLocks noGrp="1"/>
          </p:cNvSpPr>
          <p:nvPr>
            <p:ph sz="quarter" idx="4"/>
          </p:nvPr>
        </p:nvSpPr>
        <p:spPr>
          <a:xfrm>
            <a:off x="6172200" y="2505075"/>
            <a:ext cx="5183188" cy="3684588"/>
          </a:xfrm>
        </p:spPr>
        <p:txBody>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B693C70E-CEB3-482B-9395-A14844F7EB59}" type="datetimeFigureOut">
              <a:rPr lang="en-US" smtClean="0"/>
              <a:t>10/6/2020</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F4244447-4D93-4466-A30F-D2FAAE8C89FA}" type="slidenum">
              <a:rPr lang="en-US" smtClean="0"/>
              <a:t>‹#›</a:t>
            </a:fld>
            <a:endParaRPr lang="en-US"/>
          </a:p>
        </p:txBody>
      </p:sp>
    </p:spTree>
    <p:extLst>
      <p:ext uri="{BB962C8B-B14F-4D97-AF65-F5344CB8AC3E}">
        <p14:creationId xmlns:p14="http://schemas.microsoft.com/office/powerpoint/2010/main" val="1263717135"/>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B693C70E-CEB3-482B-9395-A14844F7EB59}" type="datetimeFigureOut">
              <a:rPr lang="en-US" smtClean="0"/>
              <a:t>10/6/2020</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F4244447-4D93-4466-A30F-D2FAAE8C89FA}" type="slidenum">
              <a:rPr lang="en-US" smtClean="0"/>
              <a:t>‹#›</a:t>
            </a:fld>
            <a:endParaRPr lang="en-US"/>
          </a:p>
        </p:txBody>
      </p:sp>
    </p:spTree>
    <p:extLst>
      <p:ext uri="{BB962C8B-B14F-4D97-AF65-F5344CB8AC3E}">
        <p14:creationId xmlns:p14="http://schemas.microsoft.com/office/powerpoint/2010/main" val="3088607787"/>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B693C70E-CEB3-482B-9395-A14844F7EB59}" type="datetimeFigureOut">
              <a:rPr lang="en-US" smtClean="0"/>
              <a:t>10/6/2020</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F4244447-4D93-4466-A30F-D2FAAE8C89FA}" type="slidenum">
              <a:rPr lang="en-US" smtClean="0"/>
              <a:t>‹#›</a:t>
            </a:fld>
            <a:endParaRPr lang="en-US"/>
          </a:p>
        </p:txBody>
      </p:sp>
    </p:spTree>
    <p:extLst>
      <p:ext uri="{BB962C8B-B14F-4D97-AF65-F5344CB8AC3E}">
        <p14:creationId xmlns:p14="http://schemas.microsoft.com/office/powerpoint/2010/main" val="3692767246"/>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smtClean="0"/>
              <a:t>Click to edit Master title style</a:t>
            </a:r>
            <a:endParaRPr lang="en-US"/>
          </a:p>
        </p:txBody>
      </p:sp>
      <p:sp>
        <p:nvSpPr>
          <p:cNvPr id="3" name="Content Placeholder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smtClean="0"/>
              <a:t>Edit Master text styles</a:t>
            </a:r>
          </a:p>
        </p:txBody>
      </p:sp>
      <p:sp>
        <p:nvSpPr>
          <p:cNvPr id="5" name="Date Placeholder 4"/>
          <p:cNvSpPr>
            <a:spLocks noGrp="1"/>
          </p:cNvSpPr>
          <p:nvPr>
            <p:ph type="dt" sz="half" idx="10"/>
          </p:nvPr>
        </p:nvSpPr>
        <p:spPr/>
        <p:txBody>
          <a:bodyPr/>
          <a:lstStyle/>
          <a:p>
            <a:fld id="{B693C70E-CEB3-482B-9395-A14844F7EB59}" type="datetimeFigureOut">
              <a:rPr lang="en-US" smtClean="0"/>
              <a:t>10/6/2020</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F4244447-4D93-4466-A30F-D2FAAE8C89FA}" type="slidenum">
              <a:rPr lang="en-US" smtClean="0"/>
              <a:t>‹#›</a:t>
            </a:fld>
            <a:endParaRPr lang="en-US"/>
          </a:p>
        </p:txBody>
      </p:sp>
    </p:spTree>
    <p:extLst>
      <p:ext uri="{BB962C8B-B14F-4D97-AF65-F5344CB8AC3E}">
        <p14:creationId xmlns:p14="http://schemas.microsoft.com/office/powerpoint/2010/main" val="2331774855"/>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smtClean="0"/>
              <a:t>Click to edit Master title style</a:t>
            </a:r>
            <a:endParaRPr lang="en-US"/>
          </a:p>
        </p:txBody>
      </p:sp>
      <p:sp>
        <p:nvSpPr>
          <p:cNvPr id="3" name="Picture Placeholder 2"/>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smtClean="0"/>
              <a:t>Edit Master text styles</a:t>
            </a:r>
          </a:p>
        </p:txBody>
      </p:sp>
      <p:sp>
        <p:nvSpPr>
          <p:cNvPr id="5" name="Date Placeholder 4"/>
          <p:cNvSpPr>
            <a:spLocks noGrp="1"/>
          </p:cNvSpPr>
          <p:nvPr>
            <p:ph type="dt" sz="half" idx="10"/>
          </p:nvPr>
        </p:nvSpPr>
        <p:spPr/>
        <p:txBody>
          <a:bodyPr/>
          <a:lstStyle/>
          <a:p>
            <a:fld id="{B693C70E-CEB3-482B-9395-A14844F7EB59}" type="datetimeFigureOut">
              <a:rPr lang="en-US" smtClean="0"/>
              <a:t>10/6/2020</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F4244447-4D93-4466-A30F-D2FAAE8C89FA}" type="slidenum">
              <a:rPr lang="en-US" smtClean="0"/>
              <a:t>‹#›</a:t>
            </a:fld>
            <a:endParaRPr lang="en-US"/>
          </a:p>
        </p:txBody>
      </p:sp>
    </p:spTree>
    <p:extLst>
      <p:ext uri="{BB962C8B-B14F-4D97-AF65-F5344CB8AC3E}">
        <p14:creationId xmlns:p14="http://schemas.microsoft.com/office/powerpoint/2010/main" val="849676205"/>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B693C70E-CEB3-482B-9395-A14844F7EB59}" type="datetimeFigureOut">
              <a:rPr lang="en-US" smtClean="0"/>
              <a:t>10/6/2020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F4244447-4D93-4466-A30F-D2FAAE8C89FA}" type="slidenum">
              <a:rPr lang="en-US" smtClean="0"/>
              <a:t>‹#›</a:t>
            </a:fld>
            <a:endParaRPr lang="en-US"/>
          </a:p>
        </p:txBody>
      </p:sp>
    </p:spTree>
    <p:extLst>
      <p:ext uri="{BB962C8B-B14F-4D97-AF65-F5344CB8AC3E}">
        <p14:creationId xmlns:p14="http://schemas.microsoft.com/office/powerpoint/2010/main" val="291563002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24900" y="365125"/>
            <a:ext cx="2628900" cy="5811838"/>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838200" y="365125"/>
            <a:ext cx="7734300" cy="5811838"/>
          </a:xfrm>
        </p:spPr>
        <p:txBody>
          <a:bodyPr vert="eaVert"/>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B693C70E-CEB3-482B-9395-A14844F7EB59}" type="datetimeFigureOut">
              <a:rPr lang="en-US" smtClean="0"/>
              <a:t>10/6/2020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F4244447-4D93-4466-A30F-D2FAAE8C89FA}" type="slidenum">
              <a:rPr lang="en-US" smtClean="0"/>
              <a:t>‹#›</a:t>
            </a:fld>
            <a:endParaRPr lang="en-US"/>
          </a:p>
        </p:txBody>
      </p:sp>
    </p:spTree>
    <p:extLst>
      <p:ext uri="{BB962C8B-B14F-4D97-AF65-F5344CB8AC3E}">
        <p14:creationId xmlns:p14="http://schemas.microsoft.com/office/powerpoint/2010/main" val="2127871913"/>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B693C70E-CEB3-482B-9395-A14844F7EB59}" type="datetimeFigureOut">
              <a:rPr lang="en-US" smtClean="0"/>
              <a:t>10/6/2020</a:t>
            </a:fld>
            <a:endParaRPr lang="en-US"/>
          </a:p>
        </p:txBody>
      </p:sp>
      <p:sp>
        <p:nvSpPr>
          <p:cNvPr id="5" name="Footer Placeholder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F4244447-4D93-4466-A30F-D2FAAE8C89FA}" type="slidenum">
              <a:rPr lang="en-US" smtClean="0"/>
              <a:t>‹#›</a:t>
            </a:fld>
            <a:endParaRPr lang="en-US"/>
          </a:p>
        </p:txBody>
      </p:sp>
    </p:spTree>
    <p:extLst>
      <p:ext uri="{BB962C8B-B14F-4D97-AF65-F5344CB8AC3E}">
        <p14:creationId xmlns:p14="http://schemas.microsoft.com/office/powerpoint/2010/main" val="1369126576"/>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145576" y="105737"/>
            <a:ext cx="11714327" cy="2582871"/>
          </a:xfrm>
        </p:spPr>
        <p:txBody>
          <a:bodyPr/>
          <a:lstStyle/>
          <a:p>
            <a:r>
              <a:rPr lang="en-US" dirty="0" smtClean="0"/>
              <a:t>Cloud Computing</a:t>
            </a:r>
            <a:endParaRPr lang="en-US" dirty="0"/>
          </a:p>
        </p:txBody>
      </p:sp>
      <p:sp>
        <p:nvSpPr>
          <p:cNvPr id="3" name="Subtitle 2"/>
          <p:cNvSpPr>
            <a:spLocks noGrp="1"/>
          </p:cNvSpPr>
          <p:nvPr>
            <p:ph type="subTitle" idx="1"/>
          </p:nvPr>
        </p:nvSpPr>
        <p:spPr/>
        <p:txBody>
          <a:bodyPr/>
          <a:lstStyle/>
          <a:p>
            <a:endParaRPr lang="en-US" dirty="0" smtClean="0"/>
          </a:p>
          <a:p>
            <a:endParaRPr lang="en-US" dirty="0" smtClean="0"/>
          </a:p>
          <a:p>
            <a:endParaRPr lang="en-US" dirty="0"/>
          </a:p>
        </p:txBody>
      </p:sp>
      <p:pic>
        <p:nvPicPr>
          <p:cNvPr id="4" name="Picture 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3931546" y="3086846"/>
            <a:ext cx="4328907" cy="3322828"/>
          </a:xfrm>
          <a:prstGeom prst="rect">
            <a:avLst/>
          </a:prstGeom>
        </p:spPr>
      </p:pic>
    </p:spTree>
    <p:extLst>
      <p:ext uri="{BB962C8B-B14F-4D97-AF65-F5344CB8AC3E}">
        <p14:creationId xmlns:p14="http://schemas.microsoft.com/office/powerpoint/2010/main" val="2923672990"/>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US" dirty="0" smtClean="0"/>
              <a:t>Introduction </a:t>
            </a:r>
            <a:endParaRPr lang="en-US" dirty="0"/>
          </a:p>
        </p:txBody>
      </p:sp>
      <p:sp>
        <p:nvSpPr>
          <p:cNvPr id="3" name="Content Placeholder 2"/>
          <p:cNvSpPr>
            <a:spLocks noGrp="1"/>
          </p:cNvSpPr>
          <p:nvPr>
            <p:ph idx="1"/>
          </p:nvPr>
        </p:nvSpPr>
        <p:spPr>
          <a:xfrm>
            <a:off x="83127" y="1579418"/>
            <a:ext cx="12108873" cy="4597545"/>
          </a:xfrm>
        </p:spPr>
        <p:txBody>
          <a:bodyPr>
            <a:normAutofit fontScale="70000" lnSpcReduction="20000"/>
          </a:bodyPr>
          <a:lstStyle/>
          <a:p>
            <a:pPr>
              <a:lnSpc>
                <a:spcPct val="200000"/>
              </a:lnSpc>
            </a:pPr>
            <a:r>
              <a:rPr lang="en-US" dirty="0">
                <a:latin typeface="Constantia" panose="02030602050306030303" pitchFamily="18" charset="0"/>
              </a:rPr>
              <a:t>Cloud </a:t>
            </a:r>
            <a:r>
              <a:rPr lang="en-US" dirty="0" smtClean="0">
                <a:latin typeface="Constantia" panose="02030602050306030303" pitchFamily="18" charset="0"/>
              </a:rPr>
              <a:t>Computing: use of  </a:t>
            </a:r>
            <a:r>
              <a:rPr lang="en-US" dirty="0">
                <a:latin typeface="Constantia" panose="02030602050306030303" pitchFamily="18" charset="0"/>
              </a:rPr>
              <a:t>the internet or long distance connections and central remote data centers (Servers) to maintain data and applications. </a:t>
            </a:r>
            <a:endParaRPr lang="en-US" dirty="0" smtClean="0">
              <a:latin typeface="Constantia" panose="02030602050306030303" pitchFamily="18" charset="0"/>
            </a:endParaRPr>
          </a:p>
          <a:p>
            <a:pPr>
              <a:lnSpc>
                <a:spcPct val="200000"/>
              </a:lnSpc>
            </a:pPr>
            <a:r>
              <a:rPr lang="en-US" dirty="0" smtClean="0">
                <a:latin typeface="Constantia" panose="02030602050306030303" pitchFamily="18" charset="0"/>
              </a:rPr>
              <a:t>Simply </a:t>
            </a:r>
            <a:r>
              <a:rPr lang="en-US" dirty="0" smtClean="0">
                <a:latin typeface="Constantia" panose="02030602050306030303" pitchFamily="18" charset="0"/>
              </a:rPr>
              <a:t>put, it is availing virtual servers over the internet.</a:t>
            </a:r>
          </a:p>
          <a:p>
            <a:pPr>
              <a:lnSpc>
                <a:spcPct val="200000"/>
              </a:lnSpc>
            </a:pPr>
            <a:r>
              <a:rPr lang="en-US" dirty="0" smtClean="0">
                <a:latin typeface="Constantia" panose="02030602050306030303" pitchFamily="18" charset="0"/>
              </a:rPr>
              <a:t>Users can </a:t>
            </a:r>
            <a:r>
              <a:rPr lang="en-US" dirty="0">
                <a:latin typeface="Constantia" panose="02030602050306030303" pitchFamily="18" charset="0"/>
              </a:rPr>
              <a:t>run applications and services without </a:t>
            </a:r>
            <a:r>
              <a:rPr lang="en-US" dirty="0" smtClean="0">
                <a:latin typeface="Constantia" panose="02030602050306030303" pitchFamily="18" charset="0"/>
              </a:rPr>
              <a:t>installation</a:t>
            </a:r>
          </a:p>
          <a:p>
            <a:pPr>
              <a:lnSpc>
                <a:spcPct val="200000"/>
              </a:lnSpc>
            </a:pPr>
            <a:r>
              <a:rPr lang="en-US" dirty="0" smtClean="0">
                <a:latin typeface="Constantia" panose="02030602050306030303" pitchFamily="18" charset="0"/>
              </a:rPr>
              <a:t>It allows access to </a:t>
            </a:r>
            <a:r>
              <a:rPr lang="en-US" dirty="0">
                <a:latin typeface="Constantia" panose="02030602050306030303" pitchFamily="18" charset="0"/>
              </a:rPr>
              <a:t>personal files </a:t>
            </a:r>
            <a:r>
              <a:rPr lang="en-US" dirty="0" smtClean="0">
                <a:latin typeface="Constantia" panose="02030602050306030303" pitchFamily="18" charset="0"/>
              </a:rPr>
              <a:t>regardless of their gadgets, </a:t>
            </a:r>
            <a:r>
              <a:rPr lang="en-US" dirty="0">
                <a:latin typeface="Constantia" panose="02030602050306030303" pitchFamily="18" charset="0"/>
              </a:rPr>
              <a:t>with internet access. </a:t>
            </a:r>
            <a:endParaRPr lang="en-US" dirty="0" smtClean="0">
              <a:latin typeface="Constantia" panose="02030602050306030303" pitchFamily="18" charset="0"/>
            </a:endParaRPr>
          </a:p>
          <a:p>
            <a:pPr>
              <a:lnSpc>
                <a:spcPct val="200000"/>
              </a:lnSpc>
            </a:pPr>
            <a:r>
              <a:rPr lang="en-US" dirty="0" smtClean="0">
                <a:latin typeface="Constantia" panose="02030602050306030303" pitchFamily="18" charset="0"/>
              </a:rPr>
              <a:t>This </a:t>
            </a:r>
            <a:r>
              <a:rPr lang="en-US" dirty="0">
                <a:latin typeface="Constantia" panose="02030602050306030303" pitchFamily="18" charset="0"/>
              </a:rPr>
              <a:t>technology allows for much more efficient computing by centralizing data storage, processing and bandwidth.</a:t>
            </a:r>
          </a:p>
          <a:p>
            <a:pPr>
              <a:lnSpc>
                <a:spcPct val="200000"/>
              </a:lnSpc>
            </a:pPr>
            <a:endParaRPr lang="en-US" dirty="0"/>
          </a:p>
        </p:txBody>
      </p:sp>
    </p:spTree>
    <p:extLst>
      <p:ext uri="{BB962C8B-B14F-4D97-AF65-F5344CB8AC3E}">
        <p14:creationId xmlns:p14="http://schemas.microsoft.com/office/powerpoint/2010/main" val="2268819706"/>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US" dirty="0" smtClean="0"/>
              <a:t>Types of </a:t>
            </a:r>
            <a:r>
              <a:rPr lang="en-US" dirty="0" smtClean="0"/>
              <a:t>Cloud Computing</a:t>
            </a:r>
            <a:endParaRPr lang="en-US" dirty="0"/>
          </a:p>
        </p:txBody>
      </p:sp>
      <p:sp>
        <p:nvSpPr>
          <p:cNvPr id="3" name="Content Placeholder 2"/>
          <p:cNvSpPr>
            <a:spLocks noGrp="1"/>
          </p:cNvSpPr>
          <p:nvPr>
            <p:ph idx="1"/>
          </p:nvPr>
        </p:nvSpPr>
        <p:spPr>
          <a:xfrm>
            <a:off x="9237" y="1233675"/>
            <a:ext cx="12182763" cy="5458691"/>
          </a:xfrm>
        </p:spPr>
        <p:txBody>
          <a:bodyPr>
            <a:noAutofit/>
          </a:bodyPr>
          <a:lstStyle/>
          <a:p>
            <a:pPr>
              <a:lnSpc>
                <a:spcPct val="200000"/>
              </a:lnSpc>
            </a:pPr>
            <a:r>
              <a:rPr lang="en-US" sz="2200" dirty="0" smtClean="0">
                <a:latin typeface="Constantia" panose="02030602050306030303" pitchFamily="18" charset="0"/>
              </a:rPr>
              <a:t>Four types </a:t>
            </a:r>
            <a:r>
              <a:rPr lang="en-US" sz="2200" dirty="0" smtClean="0">
                <a:latin typeface="Constantia" panose="02030602050306030303" pitchFamily="18" charset="0"/>
              </a:rPr>
              <a:t>of cloud </a:t>
            </a:r>
            <a:r>
              <a:rPr lang="en-US" sz="2200" dirty="0" smtClean="0">
                <a:latin typeface="Constantia" panose="02030602050306030303" pitchFamily="18" charset="0"/>
              </a:rPr>
              <a:t>computing: public, </a:t>
            </a:r>
            <a:r>
              <a:rPr lang="en-US" sz="2200" dirty="0" smtClean="0">
                <a:latin typeface="Constantia" panose="02030602050306030303" pitchFamily="18" charset="0"/>
              </a:rPr>
              <a:t>private, </a:t>
            </a:r>
            <a:r>
              <a:rPr lang="en-US" sz="2200" dirty="0" smtClean="0">
                <a:latin typeface="Constantia" panose="02030602050306030303" pitchFamily="18" charset="0"/>
              </a:rPr>
              <a:t>community, </a:t>
            </a:r>
            <a:r>
              <a:rPr lang="en-US" sz="2200" dirty="0" smtClean="0">
                <a:latin typeface="Constantia" panose="02030602050306030303" pitchFamily="18" charset="0"/>
              </a:rPr>
              <a:t>and hybrid clouds. </a:t>
            </a:r>
          </a:p>
          <a:p>
            <a:pPr>
              <a:lnSpc>
                <a:spcPct val="200000"/>
              </a:lnSpc>
            </a:pPr>
            <a:r>
              <a:rPr lang="en-US" sz="2200" dirty="0" smtClean="0">
                <a:latin typeface="Constantia" panose="02030602050306030303" pitchFamily="18" charset="0"/>
              </a:rPr>
              <a:t> Public </a:t>
            </a:r>
            <a:r>
              <a:rPr lang="en-US" sz="2200" dirty="0" smtClean="0">
                <a:latin typeface="Constantia" panose="02030602050306030303" pitchFamily="18" charset="0"/>
              </a:rPr>
              <a:t>cloud; owned </a:t>
            </a:r>
            <a:r>
              <a:rPr lang="en-US" sz="2200" dirty="0" smtClean="0">
                <a:latin typeface="Constantia" panose="02030602050306030303" pitchFamily="18" charset="0"/>
              </a:rPr>
              <a:t>by an outsourced service provider and </a:t>
            </a:r>
            <a:r>
              <a:rPr lang="en-US" sz="2200" dirty="0" smtClean="0">
                <a:latin typeface="Constantia" panose="02030602050306030303" pitchFamily="18" charset="0"/>
              </a:rPr>
              <a:t>available </a:t>
            </a:r>
            <a:r>
              <a:rPr lang="en-US" sz="2200" dirty="0" smtClean="0">
                <a:latin typeface="Constantia" panose="02030602050306030303" pitchFamily="18" charset="0"/>
              </a:rPr>
              <a:t>in the internet on pay per use model. </a:t>
            </a:r>
            <a:endParaRPr lang="en-US" sz="2200" dirty="0" smtClean="0">
              <a:latin typeface="Constantia" panose="02030602050306030303" pitchFamily="18" charset="0"/>
            </a:endParaRPr>
          </a:p>
          <a:p>
            <a:pPr>
              <a:lnSpc>
                <a:spcPct val="200000"/>
              </a:lnSpc>
            </a:pPr>
            <a:r>
              <a:rPr lang="en-US" sz="2200" dirty="0" smtClean="0">
                <a:latin typeface="Constantia" panose="02030602050306030303" pitchFamily="18" charset="0"/>
              </a:rPr>
              <a:t>Its </a:t>
            </a:r>
            <a:r>
              <a:rPr lang="en-US" sz="2200" dirty="0" smtClean="0">
                <a:latin typeface="Constantia" panose="02030602050306030303" pitchFamily="18" charset="0"/>
              </a:rPr>
              <a:t>ideal for small </a:t>
            </a:r>
            <a:r>
              <a:rPr lang="en-US" sz="2200" dirty="0" smtClean="0">
                <a:latin typeface="Constantia" panose="02030602050306030303" pitchFamily="18" charset="0"/>
              </a:rPr>
              <a:t>businesses </a:t>
            </a:r>
            <a:r>
              <a:rPr lang="en-US" sz="2200" dirty="0" smtClean="0">
                <a:latin typeface="Constantia" panose="02030602050306030303" pitchFamily="18" charset="0"/>
              </a:rPr>
              <a:t>which want to save on costs.</a:t>
            </a:r>
          </a:p>
          <a:p>
            <a:pPr>
              <a:lnSpc>
                <a:spcPct val="200000"/>
              </a:lnSpc>
            </a:pPr>
            <a:r>
              <a:rPr lang="en-US" sz="2200" dirty="0" smtClean="0">
                <a:latin typeface="Constantia" panose="02030602050306030303" pitchFamily="18" charset="0"/>
              </a:rPr>
              <a:t>Private </a:t>
            </a:r>
            <a:r>
              <a:rPr lang="en-US" sz="2200" dirty="0" smtClean="0">
                <a:latin typeface="Constantia" panose="02030602050306030303" pitchFamily="18" charset="0"/>
              </a:rPr>
              <a:t>cloud; more </a:t>
            </a:r>
            <a:r>
              <a:rPr lang="en-US" sz="2200" dirty="0" smtClean="0">
                <a:latin typeface="Constantia" panose="02030602050306030303" pitchFamily="18" charset="0"/>
              </a:rPr>
              <a:t>restricted and customized to suite the needs of the users. </a:t>
            </a:r>
            <a:endParaRPr lang="en-US" sz="2200" dirty="0" smtClean="0">
              <a:latin typeface="Constantia" panose="02030602050306030303" pitchFamily="18" charset="0"/>
            </a:endParaRPr>
          </a:p>
          <a:p>
            <a:pPr>
              <a:lnSpc>
                <a:spcPct val="200000"/>
              </a:lnSpc>
            </a:pPr>
            <a:r>
              <a:rPr lang="en-US" sz="2200" dirty="0" smtClean="0">
                <a:latin typeface="Constantia" panose="02030602050306030303" pitchFamily="18" charset="0"/>
              </a:rPr>
              <a:t>Can </a:t>
            </a:r>
            <a:r>
              <a:rPr lang="en-US" sz="2200" dirty="0" smtClean="0">
                <a:latin typeface="Constantia" panose="02030602050306030303" pitchFamily="18" charset="0"/>
              </a:rPr>
              <a:t>be controlled externally or managed in house. </a:t>
            </a:r>
            <a:endParaRPr lang="en-US" sz="2200" dirty="0" smtClean="0">
              <a:latin typeface="Constantia" panose="02030602050306030303" pitchFamily="18" charset="0"/>
            </a:endParaRPr>
          </a:p>
          <a:p>
            <a:pPr>
              <a:lnSpc>
                <a:spcPct val="200000"/>
              </a:lnSpc>
            </a:pPr>
            <a:r>
              <a:rPr lang="en-US" sz="2200" dirty="0" smtClean="0">
                <a:latin typeface="Constantia" panose="02030602050306030303" pitchFamily="18" charset="0"/>
              </a:rPr>
              <a:t>Offers </a:t>
            </a:r>
            <a:r>
              <a:rPr lang="en-US" sz="2200" dirty="0" smtClean="0">
                <a:latin typeface="Constantia" panose="02030602050306030303" pitchFamily="18" charset="0"/>
              </a:rPr>
              <a:t>higher level of security and have a large storage.</a:t>
            </a:r>
            <a:endParaRPr lang="en-US" sz="2200" dirty="0">
              <a:latin typeface="Constantia" panose="02030602050306030303" pitchFamily="18" charset="0"/>
            </a:endParaRPr>
          </a:p>
        </p:txBody>
      </p:sp>
    </p:spTree>
    <p:extLst>
      <p:ext uri="{BB962C8B-B14F-4D97-AF65-F5344CB8AC3E}">
        <p14:creationId xmlns:p14="http://schemas.microsoft.com/office/powerpoint/2010/main" val="1988759569"/>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US" dirty="0" smtClean="0"/>
              <a:t>Types of </a:t>
            </a:r>
            <a:r>
              <a:rPr lang="en-US" dirty="0" smtClean="0"/>
              <a:t>Cloud Computing Cont.…</a:t>
            </a:r>
            <a:endParaRPr lang="en-US" dirty="0"/>
          </a:p>
        </p:txBody>
      </p:sp>
      <p:sp>
        <p:nvSpPr>
          <p:cNvPr id="3" name="Content Placeholder 2"/>
          <p:cNvSpPr>
            <a:spLocks noGrp="1"/>
          </p:cNvSpPr>
          <p:nvPr>
            <p:ph idx="1"/>
          </p:nvPr>
        </p:nvSpPr>
        <p:spPr>
          <a:xfrm>
            <a:off x="387927" y="1394690"/>
            <a:ext cx="11369963" cy="5209309"/>
          </a:xfrm>
        </p:spPr>
        <p:txBody>
          <a:bodyPr>
            <a:noAutofit/>
          </a:bodyPr>
          <a:lstStyle/>
          <a:p>
            <a:pPr>
              <a:lnSpc>
                <a:spcPct val="200000"/>
              </a:lnSpc>
            </a:pPr>
            <a:r>
              <a:rPr lang="en-US" sz="2200" dirty="0" smtClean="0">
                <a:latin typeface="Constantia" panose="02030602050306030303" pitchFamily="18" charset="0"/>
              </a:rPr>
              <a:t>Community </a:t>
            </a:r>
            <a:r>
              <a:rPr lang="en-US" sz="2200" dirty="0" smtClean="0">
                <a:latin typeface="Constantia" panose="02030602050306030303" pitchFamily="18" charset="0"/>
              </a:rPr>
              <a:t>cloud; </a:t>
            </a:r>
            <a:r>
              <a:rPr lang="en-US" sz="2200" dirty="0" smtClean="0">
                <a:latin typeface="Constantia" panose="02030602050306030303" pitchFamily="18" charset="0"/>
              </a:rPr>
              <a:t>designed for business or organizations undertaking a joint project which require a central cloud computing facility for building and managing the project.</a:t>
            </a:r>
          </a:p>
          <a:p>
            <a:pPr>
              <a:lnSpc>
                <a:spcPct val="200000"/>
              </a:lnSpc>
            </a:pPr>
            <a:r>
              <a:rPr lang="en-US" sz="2200" dirty="0" smtClean="0">
                <a:latin typeface="Constantia" panose="02030602050306030303" pitchFamily="18" charset="0"/>
              </a:rPr>
              <a:t>Hybrid </a:t>
            </a:r>
            <a:r>
              <a:rPr lang="en-US" sz="2200" dirty="0" smtClean="0">
                <a:latin typeface="Constantia" panose="02030602050306030303" pitchFamily="18" charset="0"/>
              </a:rPr>
              <a:t>Cloud; a </a:t>
            </a:r>
            <a:r>
              <a:rPr lang="en-US" sz="2200" dirty="0" smtClean="0">
                <a:latin typeface="Constantia" panose="02030602050306030303" pitchFamily="18" charset="0"/>
              </a:rPr>
              <a:t>mix of private and public cloud. </a:t>
            </a:r>
            <a:endParaRPr lang="en-US" sz="2200" dirty="0" smtClean="0">
              <a:latin typeface="Constantia" panose="02030602050306030303" pitchFamily="18" charset="0"/>
            </a:endParaRPr>
          </a:p>
          <a:p>
            <a:pPr>
              <a:lnSpc>
                <a:spcPct val="200000"/>
              </a:lnSpc>
            </a:pPr>
            <a:r>
              <a:rPr lang="en-US" sz="2200" dirty="0" smtClean="0">
                <a:latin typeface="Constantia" panose="02030602050306030303" pitchFamily="18" charset="0"/>
              </a:rPr>
              <a:t>It </a:t>
            </a:r>
            <a:r>
              <a:rPr lang="en-US" sz="2200" dirty="0" smtClean="0">
                <a:latin typeface="Constantia" panose="02030602050306030303" pitchFamily="18" charset="0"/>
              </a:rPr>
              <a:t>enables the user to maintain a certain degree of control of data while taking advantage of the low cost of public cloud.</a:t>
            </a:r>
          </a:p>
        </p:txBody>
      </p:sp>
    </p:spTree>
    <p:extLst>
      <p:ext uri="{BB962C8B-B14F-4D97-AF65-F5344CB8AC3E}">
        <p14:creationId xmlns:p14="http://schemas.microsoft.com/office/powerpoint/2010/main" val="1336347428"/>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US" dirty="0" smtClean="0"/>
              <a:t>Cloud Services </a:t>
            </a:r>
            <a:endParaRPr lang="en-US" dirty="0"/>
          </a:p>
        </p:txBody>
      </p:sp>
      <p:sp>
        <p:nvSpPr>
          <p:cNvPr id="3" name="Content Placeholder 2"/>
          <p:cNvSpPr>
            <a:spLocks noGrp="1"/>
          </p:cNvSpPr>
          <p:nvPr>
            <p:ph idx="1"/>
          </p:nvPr>
        </p:nvSpPr>
        <p:spPr>
          <a:xfrm>
            <a:off x="166255" y="1237673"/>
            <a:ext cx="11841019" cy="5708072"/>
          </a:xfrm>
        </p:spPr>
        <p:txBody>
          <a:bodyPr>
            <a:normAutofit fontScale="92500" lnSpcReduction="20000"/>
          </a:bodyPr>
          <a:lstStyle/>
          <a:p>
            <a:pPr>
              <a:lnSpc>
                <a:spcPct val="200000"/>
              </a:lnSpc>
            </a:pPr>
            <a:r>
              <a:rPr lang="en-US" sz="2200" dirty="0" smtClean="0">
                <a:latin typeface="Constantia" panose="02030602050306030303" pitchFamily="18" charset="0"/>
              </a:rPr>
              <a:t>Cloud computing has three model of services: </a:t>
            </a:r>
          </a:p>
          <a:p>
            <a:pPr>
              <a:lnSpc>
                <a:spcPct val="200000"/>
              </a:lnSpc>
            </a:pPr>
            <a:r>
              <a:rPr lang="en-US" sz="2200" dirty="0" smtClean="0">
                <a:latin typeface="Constantia" panose="02030602050306030303" pitchFamily="18" charset="0"/>
              </a:rPr>
              <a:t>IaaS; the most common; </a:t>
            </a:r>
            <a:r>
              <a:rPr lang="en-US" sz="2200" dirty="0" smtClean="0">
                <a:latin typeface="Constantia" panose="02030602050306030303" pitchFamily="18" charset="0"/>
              </a:rPr>
              <a:t>offers essential infrastructure of virtual </a:t>
            </a:r>
            <a:r>
              <a:rPr lang="en-US" sz="2200" dirty="0" smtClean="0">
                <a:latin typeface="Constantia" panose="02030602050306030303" pitchFamily="18" charset="0"/>
              </a:rPr>
              <a:t>servers, network, </a:t>
            </a:r>
            <a:r>
              <a:rPr lang="en-US" sz="2200" dirty="0" smtClean="0">
                <a:latin typeface="Constantia" panose="02030602050306030303" pitchFamily="18" charset="0"/>
              </a:rPr>
              <a:t>operating system and data storage. </a:t>
            </a:r>
            <a:endParaRPr lang="en-US" sz="2200" dirty="0" smtClean="0">
              <a:latin typeface="Constantia" panose="02030602050306030303" pitchFamily="18" charset="0"/>
            </a:endParaRPr>
          </a:p>
          <a:p>
            <a:pPr>
              <a:lnSpc>
                <a:spcPct val="200000"/>
              </a:lnSpc>
            </a:pPr>
            <a:r>
              <a:rPr lang="en-US" sz="2200" dirty="0" smtClean="0">
                <a:latin typeface="Constantia" panose="02030602050306030303" pitchFamily="18" charset="0"/>
              </a:rPr>
              <a:t>It </a:t>
            </a:r>
            <a:r>
              <a:rPr lang="en-US" sz="2200" dirty="0" smtClean="0">
                <a:latin typeface="Constantia" panose="02030602050306030303" pitchFamily="18" charset="0"/>
              </a:rPr>
              <a:t>eliminates the need of hardware in an </a:t>
            </a:r>
            <a:r>
              <a:rPr lang="en-US" sz="2200" dirty="0" smtClean="0">
                <a:latin typeface="Constantia" panose="02030602050306030303" pitchFamily="18" charset="0"/>
              </a:rPr>
              <a:t>office.</a:t>
            </a:r>
            <a:endParaRPr lang="en-US" sz="2200" dirty="0">
              <a:latin typeface="Constantia" panose="02030602050306030303" pitchFamily="18" charset="0"/>
            </a:endParaRPr>
          </a:p>
          <a:p>
            <a:pPr>
              <a:lnSpc>
                <a:spcPct val="200000"/>
              </a:lnSpc>
            </a:pPr>
            <a:r>
              <a:rPr lang="en-US" sz="2200" dirty="0" smtClean="0">
                <a:latin typeface="Constantia" panose="02030602050306030303" pitchFamily="18" charset="0"/>
              </a:rPr>
              <a:t>PaaS</a:t>
            </a:r>
            <a:r>
              <a:rPr lang="en-US" sz="2200" dirty="0">
                <a:latin typeface="Constantia" panose="02030602050306030303" pitchFamily="18" charset="0"/>
              </a:rPr>
              <a:t>;</a:t>
            </a:r>
            <a:r>
              <a:rPr lang="en-US" sz="2200" dirty="0" smtClean="0">
                <a:latin typeface="Constantia" panose="02030602050306030303" pitchFamily="18" charset="0"/>
              </a:rPr>
              <a:t> platform as a service; cloud </a:t>
            </a:r>
            <a:r>
              <a:rPr lang="en-US" sz="2200" dirty="0" smtClean="0">
                <a:latin typeface="Constantia" panose="02030602050306030303" pitchFamily="18" charset="0"/>
              </a:rPr>
              <a:t>computing providers deploy the infrastructure and software </a:t>
            </a:r>
            <a:r>
              <a:rPr lang="en-US" sz="2200" dirty="0" smtClean="0">
                <a:latin typeface="Constantia" panose="02030602050306030303" pitchFamily="18" charset="0"/>
              </a:rPr>
              <a:t>framework.</a:t>
            </a:r>
          </a:p>
          <a:p>
            <a:pPr>
              <a:lnSpc>
                <a:spcPct val="200000"/>
              </a:lnSpc>
            </a:pPr>
            <a:r>
              <a:rPr lang="en-US" sz="2200" dirty="0" smtClean="0">
                <a:latin typeface="Constantia" panose="02030602050306030303" pitchFamily="18" charset="0"/>
              </a:rPr>
              <a:t>It also </a:t>
            </a:r>
            <a:r>
              <a:rPr lang="en-US" sz="2200" dirty="0" smtClean="0">
                <a:latin typeface="Constantia" panose="02030602050306030303" pitchFamily="18" charset="0"/>
              </a:rPr>
              <a:t>allows </a:t>
            </a:r>
            <a:r>
              <a:rPr lang="en-US" sz="2200" dirty="0" smtClean="0">
                <a:latin typeface="Constantia" panose="02030602050306030303" pitchFamily="18" charset="0"/>
              </a:rPr>
              <a:t>business to run and develop their own software.</a:t>
            </a:r>
            <a:r>
              <a:rPr lang="en-US" sz="2200" dirty="0">
                <a:latin typeface="Constantia" panose="02030602050306030303" pitchFamily="18" charset="0"/>
              </a:rPr>
              <a:t> </a:t>
            </a:r>
          </a:p>
          <a:p>
            <a:pPr>
              <a:lnSpc>
                <a:spcPct val="200000"/>
              </a:lnSpc>
            </a:pPr>
            <a:r>
              <a:rPr lang="en-US" sz="2200" dirty="0">
                <a:latin typeface="Constantia" panose="02030602050306030303" pitchFamily="18" charset="0"/>
              </a:rPr>
              <a:t>SaaS: Software as a Service, involves the deployment of software over the internet to </a:t>
            </a:r>
            <a:r>
              <a:rPr lang="en-US" sz="2200" dirty="0" smtClean="0">
                <a:latin typeface="Constantia" panose="02030602050306030303" pitchFamily="18" charset="0"/>
              </a:rPr>
              <a:t>various businesses </a:t>
            </a:r>
            <a:r>
              <a:rPr lang="en-US" sz="2200" dirty="0">
                <a:latin typeface="Constantia" panose="02030602050306030303" pitchFamily="18" charset="0"/>
              </a:rPr>
              <a:t>who pay via subscription or a pay-per-use </a:t>
            </a:r>
            <a:r>
              <a:rPr lang="en-US" sz="2200" dirty="0" smtClean="0">
                <a:latin typeface="Constantia" panose="02030602050306030303" pitchFamily="18" charset="0"/>
              </a:rPr>
              <a:t>mode.</a:t>
            </a:r>
            <a:endParaRPr lang="en-US" sz="2200" dirty="0">
              <a:latin typeface="Constantia" panose="02030602050306030303" pitchFamily="18" charset="0"/>
            </a:endParaRPr>
          </a:p>
        </p:txBody>
      </p:sp>
    </p:spTree>
    <p:extLst>
      <p:ext uri="{BB962C8B-B14F-4D97-AF65-F5344CB8AC3E}">
        <p14:creationId xmlns:p14="http://schemas.microsoft.com/office/powerpoint/2010/main" val="682545993"/>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US" dirty="0" smtClean="0"/>
              <a:t>Evolution Of Cloud Computing</a:t>
            </a:r>
            <a:endParaRPr lang="en-US" dirty="0"/>
          </a:p>
        </p:txBody>
      </p:sp>
      <p:sp>
        <p:nvSpPr>
          <p:cNvPr id="3" name="Content Placeholder 2"/>
          <p:cNvSpPr>
            <a:spLocks noGrp="1"/>
          </p:cNvSpPr>
          <p:nvPr>
            <p:ph idx="1"/>
          </p:nvPr>
        </p:nvSpPr>
        <p:spPr>
          <a:xfrm>
            <a:off x="138545" y="1339273"/>
            <a:ext cx="11970328" cy="5440218"/>
          </a:xfrm>
        </p:spPr>
        <p:txBody>
          <a:bodyPr>
            <a:normAutofit/>
          </a:bodyPr>
          <a:lstStyle/>
          <a:p>
            <a:pPr>
              <a:lnSpc>
                <a:spcPct val="150000"/>
              </a:lnSpc>
            </a:pPr>
            <a:r>
              <a:rPr lang="en-US" sz="2200" dirty="0" smtClean="0">
                <a:latin typeface="Constantia" panose="02030602050306030303" pitchFamily="18" charset="0"/>
              </a:rPr>
              <a:t>Cloud computing evolution started in the 1950s with introduction of mainframe </a:t>
            </a:r>
            <a:r>
              <a:rPr lang="en-US" sz="2200" dirty="0" smtClean="0">
                <a:latin typeface="Constantia" panose="02030602050306030303" pitchFamily="18" charset="0"/>
              </a:rPr>
              <a:t>computing.</a:t>
            </a:r>
          </a:p>
          <a:p>
            <a:pPr>
              <a:lnSpc>
                <a:spcPct val="150000"/>
              </a:lnSpc>
            </a:pPr>
            <a:r>
              <a:rPr lang="en-US" sz="2200" dirty="0" smtClean="0">
                <a:latin typeface="Constantia" panose="02030602050306030303" pitchFamily="18" charset="0"/>
              </a:rPr>
              <a:t>Organizations started </a:t>
            </a:r>
            <a:r>
              <a:rPr lang="en-US" sz="2200" dirty="0" smtClean="0">
                <a:latin typeface="Constantia" panose="02030602050306030303" pitchFamily="18" charset="0"/>
              </a:rPr>
              <a:t>using mainframe computers systems to process their data.</a:t>
            </a:r>
          </a:p>
          <a:p>
            <a:pPr>
              <a:lnSpc>
                <a:spcPct val="150000"/>
              </a:lnSpc>
            </a:pPr>
            <a:r>
              <a:rPr lang="en-US" sz="2200" dirty="0" smtClean="0">
                <a:latin typeface="Constantia" panose="02030602050306030303" pitchFamily="18" charset="0"/>
              </a:rPr>
              <a:t>In 1960s the idea of time sharing becomes popular and is associated with big vendors such as IBM and DEC.</a:t>
            </a:r>
          </a:p>
          <a:p>
            <a:pPr>
              <a:lnSpc>
                <a:spcPct val="150000"/>
              </a:lnSpc>
            </a:pPr>
            <a:r>
              <a:rPr lang="en-US" sz="2200" dirty="0" smtClean="0">
                <a:latin typeface="Constantia" panose="02030602050306030303" pitchFamily="18" charset="0"/>
              </a:rPr>
              <a:t>In 1970s the concept of virtual machines gains tangent. </a:t>
            </a:r>
            <a:endParaRPr lang="en-US" sz="2200" dirty="0" smtClean="0">
              <a:latin typeface="Constantia" panose="02030602050306030303" pitchFamily="18" charset="0"/>
            </a:endParaRPr>
          </a:p>
          <a:p>
            <a:pPr>
              <a:lnSpc>
                <a:spcPct val="150000"/>
              </a:lnSpc>
            </a:pPr>
            <a:r>
              <a:rPr lang="en-US" sz="2200" dirty="0" smtClean="0">
                <a:latin typeface="Constantia" panose="02030602050306030303" pitchFamily="18" charset="0"/>
              </a:rPr>
              <a:t>It </a:t>
            </a:r>
            <a:r>
              <a:rPr lang="en-US" sz="2200" dirty="0" smtClean="0">
                <a:latin typeface="Constantia" panose="02030602050306030303" pitchFamily="18" charset="0"/>
              </a:rPr>
              <a:t>is the idea that two different computing operations can exist in a single hardware. </a:t>
            </a:r>
          </a:p>
          <a:p>
            <a:pPr>
              <a:lnSpc>
                <a:spcPct val="150000"/>
              </a:lnSpc>
            </a:pPr>
            <a:r>
              <a:rPr lang="en-US" sz="2200" dirty="0">
                <a:latin typeface="Constantia" panose="02030602050306030303" pitchFamily="18" charset="0"/>
              </a:rPr>
              <a:t>In 1980s new, less compact hardware components are invented. </a:t>
            </a:r>
            <a:endParaRPr lang="en-US" sz="2200" dirty="0" smtClean="0">
              <a:latin typeface="Constantia" panose="02030602050306030303" pitchFamily="18" charset="0"/>
            </a:endParaRPr>
          </a:p>
          <a:p>
            <a:pPr>
              <a:lnSpc>
                <a:spcPct val="150000"/>
              </a:lnSpc>
            </a:pPr>
            <a:r>
              <a:rPr lang="en-US" sz="2200" dirty="0" smtClean="0">
                <a:latin typeface="Constantia" panose="02030602050306030303" pitchFamily="18" charset="0"/>
              </a:rPr>
              <a:t>Clients/server </a:t>
            </a:r>
            <a:r>
              <a:rPr lang="en-US" sz="2200" dirty="0">
                <a:latin typeface="Constantia" panose="02030602050306030303" pitchFamily="18" charset="0"/>
              </a:rPr>
              <a:t>architecture serves are introduced leading to decreased demand of data centers.</a:t>
            </a:r>
          </a:p>
          <a:p>
            <a:pPr marL="0" indent="0">
              <a:lnSpc>
                <a:spcPct val="150000"/>
              </a:lnSpc>
              <a:buNone/>
            </a:pPr>
            <a:endParaRPr lang="en-US" sz="2200" dirty="0"/>
          </a:p>
        </p:txBody>
      </p:sp>
    </p:spTree>
    <p:extLst>
      <p:ext uri="{BB962C8B-B14F-4D97-AF65-F5344CB8AC3E}">
        <p14:creationId xmlns:p14="http://schemas.microsoft.com/office/powerpoint/2010/main" val="3842565549"/>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US" dirty="0" smtClean="0"/>
              <a:t>Evolution of Cloud Computing cont.…</a:t>
            </a:r>
            <a:endParaRPr lang="en-US" dirty="0"/>
          </a:p>
        </p:txBody>
      </p:sp>
      <p:sp>
        <p:nvSpPr>
          <p:cNvPr id="3" name="Content Placeholder 2"/>
          <p:cNvSpPr>
            <a:spLocks noGrp="1"/>
          </p:cNvSpPr>
          <p:nvPr>
            <p:ph idx="1"/>
          </p:nvPr>
        </p:nvSpPr>
        <p:spPr>
          <a:xfrm>
            <a:off x="138545" y="1209964"/>
            <a:ext cx="11942619" cy="5541818"/>
          </a:xfrm>
        </p:spPr>
        <p:txBody>
          <a:bodyPr>
            <a:normAutofit/>
          </a:bodyPr>
          <a:lstStyle/>
          <a:p>
            <a:pPr>
              <a:lnSpc>
                <a:spcPct val="150000"/>
              </a:lnSpc>
            </a:pPr>
            <a:r>
              <a:rPr lang="en-US" sz="2200" dirty="0" smtClean="0"/>
              <a:t>In </a:t>
            </a:r>
            <a:r>
              <a:rPr lang="en-US" sz="2200" dirty="0" smtClean="0"/>
              <a:t>the 1990s, </a:t>
            </a:r>
            <a:r>
              <a:rPr lang="en-US" sz="2200" dirty="0" smtClean="0"/>
              <a:t>Telecommunication networks shift from point to point data circuits to Virtual private network(VPN) at a lower cost . </a:t>
            </a:r>
            <a:endParaRPr lang="en-US" sz="2200" dirty="0" smtClean="0"/>
          </a:p>
          <a:p>
            <a:pPr>
              <a:lnSpc>
                <a:spcPct val="150000"/>
              </a:lnSpc>
            </a:pPr>
            <a:r>
              <a:rPr lang="en-US" sz="2200" dirty="0" smtClean="0"/>
              <a:t>Computer </a:t>
            </a:r>
            <a:r>
              <a:rPr lang="en-US" sz="2200" dirty="0" smtClean="0"/>
              <a:t>connectivity </a:t>
            </a:r>
            <a:r>
              <a:rPr lang="en-US" sz="2200" dirty="0" smtClean="0"/>
              <a:t>increased </a:t>
            </a:r>
            <a:r>
              <a:rPr lang="en-US" sz="2200" dirty="0" smtClean="0"/>
              <a:t>beyond the business set up and wired internet connection becomes cheaper.</a:t>
            </a:r>
          </a:p>
          <a:p>
            <a:pPr>
              <a:lnSpc>
                <a:spcPct val="150000"/>
              </a:lnSpc>
            </a:pPr>
            <a:r>
              <a:rPr lang="en-US" sz="2200" dirty="0" smtClean="0"/>
              <a:t>In 2000s </a:t>
            </a:r>
            <a:r>
              <a:rPr lang="en-US" sz="2200" dirty="0" smtClean="0"/>
              <a:t>internet </a:t>
            </a:r>
            <a:r>
              <a:rPr lang="en-US" sz="2200" dirty="0" smtClean="0"/>
              <a:t>power </a:t>
            </a:r>
            <a:r>
              <a:rPr lang="en-US" sz="2200" dirty="0" smtClean="0"/>
              <a:t>increased </a:t>
            </a:r>
            <a:r>
              <a:rPr lang="en-US" sz="2200" dirty="0" smtClean="0"/>
              <a:t>and companies </a:t>
            </a:r>
            <a:r>
              <a:rPr lang="en-US" sz="2200" dirty="0" smtClean="0"/>
              <a:t>replaced </a:t>
            </a:r>
            <a:r>
              <a:rPr lang="en-US" sz="2200" dirty="0" smtClean="0"/>
              <a:t>remote computing systems with web services.</a:t>
            </a:r>
          </a:p>
          <a:p>
            <a:pPr>
              <a:lnSpc>
                <a:spcPct val="150000"/>
              </a:lnSpc>
            </a:pPr>
            <a:r>
              <a:rPr lang="en-US" sz="2200" dirty="0"/>
              <a:t>In 2010s high capacity networks coupled with low cost computers </a:t>
            </a:r>
            <a:r>
              <a:rPr lang="en-US" sz="2200" dirty="0" smtClean="0"/>
              <a:t>was</a:t>
            </a:r>
            <a:r>
              <a:rPr lang="en-US" sz="2200" dirty="0" smtClean="0"/>
              <a:t> </a:t>
            </a:r>
            <a:r>
              <a:rPr lang="en-US" sz="2200" dirty="0"/>
              <a:t>witnessed. </a:t>
            </a:r>
            <a:endParaRPr lang="en-US" sz="2200" dirty="0" smtClean="0"/>
          </a:p>
          <a:p>
            <a:pPr>
              <a:lnSpc>
                <a:spcPct val="150000"/>
              </a:lnSpc>
            </a:pPr>
            <a:r>
              <a:rPr lang="en-US" sz="2200" dirty="0" smtClean="0"/>
              <a:t>There was </a:t>
            </a:r>
            <a:r>
              <a:rPr lang="en-US" sz="2200" dirty="0"/>
              <a:t>also widespread adoption of visualization and service oriented architecture which leads to the cloud computing we know today. </a:t>
            </a:r>
          </a:p>
        </p:txBody>
      </p:sp>
    </p:spTree>
    <p:extLst>
      <p:ext uri="{BB962C8B-B14F-4D97-AF65-F5344CB8AC3E}">
        <p14:creationId xmlns:p14="http://schemas.microsoft.com/office/powerpoint/2010/main" val="852756075"/>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US" dirty="0" smtClean="0"/>
              <a:t>Benchmarking Cloud Computing</a:t>
            </a:r>
            <a:endParaRPr lang="en-US" dirty="0"/>
          </a:p>
        </p:txBody>
      </p:sp>
      <p:sp>
        <p:nvSpPr>
          <p:cNvPr id="3" name="Content Placeholder 2"/>
          <p:cNvSpPr>
            <a:spLocks noGrp="1"/>
          </p:cNvSpPr>
          <p:nvPr>
            <p:ph idx="1"/>
          </p:nvPr>
        </p:nvSpPr>
        <p:spPr>
          <a:xfrm>
            <a:off x="203201" y="1394690"/>
            <a:ext cx="11748654" cy="5301673"/>
          </a:xfrm>
        </p:spPr>
        <p:txBody>
          <a:bodyPr>
            <a:normAutofit fontScale="77500" lnSpcReduction="20000"/>
          </a:bodyPr>
          <a:lstStyle/>
          <a:p>
            <a:pPr>
              <a:lnSpc>
                <a:spcPct val="200000"/>
              </a:lnSpc>
            </a:pPr>
            <a:r>
              <a:rPr lang="en-US" dirty="0" smtClean="0"/>
              <a:t>With increased acceptance of cloud computing , there is greater need for benchmarks.</a:t>
            </a:r>
          </a:p>
          <a:p>
            <a:pPr>
              <a:lnSpc>
                <a:spcPct val="200000"/>
              </a:lnSpc>
            </a:pPr>
            <a:r>
              <a:rPr lang="en-US" dirty="0" smtClean="0"/>
              <a:t>Cloud benchmarks must consider end to end performance and pricing while taking into account that services are delivered over the internet.</a:t>
            </a:r>
          </a:p>
          <a:p>
            <a:pPr>
              <a:lnSpc>
                <a:spcPct val="200000"/>
              </a:lnSpc>
            </a:pPr>
            <a:r>
              <a:rPr lang="en-US" dirty="0" smtClean="0"/>
              <a:t>The main aspects to consider when benchmarking are computational performance, storage and networking. </a:t>
            </a:r>
          </a:p>
          <a:p>
            <a:pPr>
              <a:lnSpc>
                <a:spcPct val="200000"/>
              </a:lnSpc>
            </a:pPr>
            <a:r>
              <a:rPr lang="en-US" dirty="0" smtClean="0"/>
              <a:t>Computational performance is largely determined by contention. Some vendors use CPU contention ratios of over three times. Higher contention ratio leads to deterioration of server performance.</a:t>
            </a:r>
          </a:p>
          <a:p>
            <a:endParaRPr lang="en-US" dirty="0"/>
          </a:p>
        </p:txBody>
      </p:sp>
    </p:spTree>
    <p:extLst>
      <p:ext uri="{BB962C8B-B14F-4D97-AF65-F5344CB8AC3E}">
        <p14:creationId xmlns:p14="http://schemas.microsoft.com/office/powerpoint/2010/main" val="3119291014"/>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907471" y="133783"/>
            <a:ext cx="10515600" cy="937934"/>
          </a:xfrm>
        </p:spPr>
        <p:txBody>
          <a:bodyPr/>
          <a:lstStyle/>
          <a:p>
            <a:pPr algn="ctr"/>
            <a:r>
              <a:rPr lang="en-US" dirty="0"/>
              <a:t>Benchmarking Cloud Computing</a:t>
            </a:r>
          </a:p>
        </p:txBody>
      </p:sp>
      <p:sp>
        <p:nvSpPr>
          <p:cNvPr id="3" name="Content Placeholder 2"/>
          <p:cNvSpPr>
            <a:spLocks noGrp="1"/>
          </p:cNvSpPr>
          <p:nvPr>
            <p:ph idx="1"/>
          </p:nvPr>
        </p:nvSpPr>
        <p:spPr>
          <a:xfrm>
            <a:off x="108155" y="865238"/>
            <a:ext cx="11985522" cy="5909187"/>
          </a:xfrm>
        </p:spPr>
        <p:txBody>
          <a:bodyPr>
            <a:normAutofit fontScale="92500"/>
          </a:bodyPr>
          <a:lstStyle/>
          <a:p>
            <a:pPr>
              <a:lnSpc>
                <a:spcPct val="200000"/>
              </a:lnSpc>
            </a:pPr>
            <a:r>
              <a:rPr lang="en-US" sz="2300" dirty="0" smtClean="0">
                <a:latin typeface="Constantia" panose="02030602050306030303" pitchFamily="18" charset="0"/>
              </a:rPr>
              <a:t>Storage: This is the real cloud serve benchmark.</a:t>
            </a:r>
            <a:r>
              <a:rPr lang="en-US" sz="2300" dirty="0">
                <a:latin typeface="Constantia" panose="02030602050306030303" pitchFamily="18" charset="0"/>
              </a:rPr>
              <a:t> </a:t>
            </a:r>
            <a:endParaRPr lang="en-US" sz="2300" dirty="0" smtClean="0">
              <a:latin typeface="Constantia" panose="02030602050306030303" pitchFamily="18" charset="0"/>
            </a:endParaRPr>
          </a:p>
          <a:p>
            <a:pPr>
              <a:lnSpc>
                <a:spcPct val="200000"/>
              </a:lnSpc>
            </a:pPr>
            <a:r>
              <a:rPr lang="en-US" sz="2300" dirty="0" smtClean="0">
                <a:latin typeface="Constantia" panose="02030602050306030303" pitchFamily="18" charset="0"/>
              </a:rPr>
              <a:t>The </a:t>
            </a:r>
            <a:r>
              <a:rPr lang="en-US" sz="2300" dirty="0">
                <a:latin typeface="Constantia" panose="02030602050306030303" pitchFamily="18" charset="0"/>
              </a:rPr>
              <a:t>speed with which the virtual server can retrieve and write data to physical storage disks will determine the real-world performance of a cloud server currently</a:t>
            </a:r>
            <a:r>
              <a:rPr lang="en-US" sz="2300" dirty="0" smtClean="0">
                <a:latin typeface="Constantia" panose="02030602050306030303" pitchFamily="18" charset="0"/>
              </a:rPr>
              <a:t>. </a:t>
            </a:r>
            <a:endParaRPr lang="en-US" sz="2300" dirty="0" smtClean="0">
              <a:latin typeface="Constantia" panose="02030602050306030303" pitchFamily="18" charset="0"/>
            </a:endParaRPr>
          </a:p>
          <a:p>
            <a:pPr>
              <a:lnSpc>
                <a:spcPct val="200000"/>
              </a:lnSpc>
            </a:pPr>
            <a:r>
              <a:rPr lang="en-US" sz="2300" dirty="0" smtClean="0">
                <a:latin typeface="Constantia" panose="02030602050306030303" pitchFamily="18" charset="0"/>
              </a:rPr>
              <a:t>Local </a:t>
            </a:r>
            <a:r>
              <a:rPr lang="en-US" sz="2300" dirty="0" smtClean="0">
                <a:latin typeface="Constantia" panose="02030602050306030303" pitchFamily="18" charset="0"/>
              </a:rPr>
              <a:t>storage tends to have good disk storage even though they offer storage in non persistent form.</a:t>
            </a:r>
          </a:p>
          <a:p>
            <a:pPr>
              <a:lnSpc>
                <a:spcPct val="200000"/>
              </a:lnSpc>
            </a:pPr>
            <a:r>
              <a:rPr lang="en-US" sz="2300" dirty="0">
                <a:latin typeface="Constantia" panose="02030602050306030303" pitchFamily="18" charset="0"/>
              </a:rPr>
              <a:t>When looking at clouds with distributed local storage solutions you also need to know what redundancy they have. </a:t>
            </a:r>
            <a:endParaRPr lang="en-US" sz="2300" dirty="0" smtClean="0">
              <a:latin typeface="Constantia" panose="02030602050306030303" pitchFamily="18" charset="0"/>
            </a:endParaRPr>
          </a:p>
          <a:p>
            <a:pPr>
              <a:lnSpc>
                <a:spcPct val="200000"/>
              </a:lnSpc>
            </a:pPr>
            <a:r>
              <a:rPr lang="en-US" sz="2300" dirty="0" smtClean="0">
                <a:latin typeface="Constantia" panose="02030602050306030303" pitchFamily="18" charset="0"/>
              </a:rPr>
              <a:t>Hard </a:t>
            </a:r>
            <a:r>
              <a:rPr lang="en-US" sz="2300" dirty="0">
                <a:latin typeface="Constantia" panose="02030602050306030303" pitchFamily="18" charset="0"/>
              </a:rPr>
              <a:t>disk drives fail at a significant rate and so the method of storage is critical. </a:t>
            </a:r>
            <a:endParaRPr lang="en-US" sz="2300" dirty="0" smtClean="0">
              <a:latin typeface="Constantia" panose="02030602050306030303" pitchFamily="18" charset="0"/>
            </a:endParaRPr>
          </a:p>
          <a:p>
            <a:pPr>
              <a:lnSpc>
                <a:spcPct val="200000"/>
              </a:lnSpc>
            </a:pPr>
            <a:r>
              <a:rPr lang="en-US" sz="2300" dirty="0" smtClean="0">
                <a:latin typeface="Constantia" panose="02030602050306030303" pitchFamily="18" charset="0"/>
              </a:rPr>
              <a:t>Most </a:t>
            </a:r>
            <a:r>
              <a:rPr lang="en-US" sz="2300" dirty="0">
                <a:latin typeface="Constantia" panose="02030602050306030303" pitchFamily="18" charset="0"/>
              </a:rPr>
              <a:t>vendors use some form of </a:t>
            </a:r>
            <a:r>
              <a:rPr lang="en-US" sz="2300" dirty="0" smtClean="0">
                <a:latin typeface="Constantia" panose="02030602050306030303" pitchFamily="18" charset="0"/>
              </a:rPr>
              <a:t>RAID </a:t>
            </a:r>
            <a:r>
              <a:rPr lang="en-US" sz="2300" dirty="0">
                <a:latin typeface="Constantia" panose="02030602050306030303" pitchFamily="18" charset="0"/>
              </a:rPr>
              <a:t>but there are very different levels of safely.</a:t>
            </a:r>
          </a:p>
        </p:txBody>
      </p:sp>
    </p:spTree>
    <p:extLst>
      <p:ext uri="{BB962C8B-B14F-4D97-AF65-F5344CB8AC3E}">
        <p14:creationId xmlns:p14="http://schemas.microsoft.com/office/powerpoint/2010/main" val="60618783"/>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US" dirty="0"/>
              <a:t>Benchmarking Cloud Computing</a:t>
            </a:r>
          </a:p>
        </p:txBody>
      </p:sp>
      <p:sp>
        <p:nvSpPr>
          <p:cNvPr id="3" name="Content Placeholder 2"/>
          <p:cNvSpPr>
            <a:spLocks noGrp="1"/>
          </p:cNvSpPr>
          <p:nvPr>
            <p:ph idx="1"/>
          </p:nvPr>
        </p:nvSpPr>
        <p:spPr>
          <a:xfrm>
            <a:off x="295563" y="1348509"/>
            <a:ext cx="11526981" cy="5440218"/>
          </a:xfrm>
        </p:spPr>
        <p:txBody>
          <a:bodyPr>
            <a:noAutofit/>
          </a:bodyPr>
          <a:lstStyle/>
          <a:p>
            <a:pPr>
              <a:lnSpc>
                <a:spcPct val="200000"/>
              </a:lnSpc>
            </a:pPr>
            <a:r>
              <a:rPr lang="en-US" sz="2200" dirty="0">
                <a:latin typeface="Constantia" panose="02030602050306030303" pitchFamily="18" charset="0"/>
              </a:rPr>
              <a:t>The performance of networking is significantly more straightforward to determine and measure than computational and disk performance. </a:t>
            </a:r>
            <a:endParaRPr lang="en-US" sz="2200" dirty="0" smtClean="0">
              <a:latin typeface="Constantia" panose="02030602050306030303" pitchFamily="18" charset="0"/>
            </a:endParaRPr>
          </a:p>
          <a:p>
            <a:pPr>
              <a:lnSpc>
                <a:spcPct val="200000"/>
              </a:lnSpc>
            </a:pPr>
            <a:r>
              <a:rPr lang="en-US" sz="2200" dirty="0" smtClean="0">
                <a:latin typeface="Constantia" panose="02030602050306030303" pitchFamily="18" charset="0"/>
              </a:rPr>
              <a:t>Networking </a:t>
            </a:r>
            <a:r>
              <a:rPr lang="en-US" sz="2200" dirty="0">
                <a:latin typeface="Constantia" panose="02030602050306030303" pitchFamily="18" charset="0"/>
              </a:rPr>
              <a:t>performance has two key aspects, latency, and bandwidth.</a:t>
            </a:r>
          </a:p>
          <a:p>
            <a:pPr>
              <a:lnSpc>
                <a:spcPct val="200000"/>
              </a:lnSpc>
            </a:pPr>
            <a:r>
              <a:rPr lang="en-US" sz="2200" dirty="0">
                <a:latin typeface="Constantia" panose="02030602050306030303" pitchFamily="18" charset="0"/>
              </a:rPr>
              <a:t>Depending on your needs, the latency of the network the cloud vendor uses may or may not be important. </a:t>
            </a:r>
            <a:endParaRPr lang="en-US" sz="2200" dirty="0" smtClean="0">
              <a:latin typeface="Constantia" panose="02030602050306030303" pitchFamily="18" charset="0"/>
            </a:endParaRPr>
          </a:p>
          <a:p>
            <a:pPr>
              <a:lnSpc>
                <a:spcPct val="200000"/>
              </a:lnSpc>
            </a:pPr>
            <a:r>
              <a:rPr lang="en-US" sz="2200" dirty="0" smtClean="0">
                <a:latin typeface="Constantia" panose="02030602050306030303" pitchFamily="18" charset="0"/>
              </a:rPr>
              <a:t>If </a:t>
            </a:r>
            <a:r>
              <a:rPr lang="en-US" sz="2200" dirty="0">
                <a:latin typeface="Constantia" panose="02030602050306030303" pitchFamily="18" charset="0"/>
              </a:rPr>
              <a:t>you are using the cloud for </a:t>
            </a:r>
            <a:r>
              <a:rPr lang="en-US" sz="2200" dirty="0" smtClean="0">
                <a:latin typeface="Constantia" panose="02030602050306030303" pitchFamily="18" charset="0"/>
              </a:rPr>
              <a:t>self-contained operations, it is </a:t>
            </a:r>
            <a:r>
              <a:rPr lang="en-US" sz="2200" dirty="0">
                <a:latin typeface="Constantia" panose="02030602050306030303" pitchFamily="18" charset="0"/>
              </a:rPr>
              <a:t>unlikely that latency will be a </a:t>
            </a:r>
            <a:r>
              <a:rPr lang="en-US" sz="2200" dirty="0" smtClean="0">
                <a:latin typeface="Constantia" panose="02030602050306030303" pitchFamily="18" charset="0"/>
              </a:rPr>
              <a:t>priority.</a:t>
            </a:r>
            <a:endParaRPr lang="en-US" sz="2200" dirty="0">
              <a:latin typeface="Constantia" panose="02030602050306030303" pitchFamily="18" charset="0"/>
            </a:endParaRPr>
          </a:p>
        </p:txBody>
      </p:sp>
    </p:spTree>
    <p:extLst>
      <p:ext uri="{BB962C8B-B14F-4D97-AF65-F5344CB8AC3E}">
        <p14:creationId xmlns:p14="http://schemas.microsoft.com/office/powerpoint/2010/main" val="1893597692"/>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838200" y="640429"/>
            <a:ext cx="10515600" cy="873739"/>
          </a:xfrm>
        </p:spPr>
        <p:txBody>
          <a:bodyPr/>
          <a:lstStyle/>
          <a:p>
            <a:pPr algn="ctr"/>
            <a:r>
              <a:rPr lang="en-US" dirty="0" smtClean="0"/>
              <a:t>Conclusion</a:t>
            </a:r>
            <a:endParaRPr lang="en-US" dirty="0"/>
          </a:p>
        </p:txBody>
      </p:sp>
      <p:sp>
        <p:nvSpPr>
          <p:cNvPr id="3" name="Content Placeholder 2"/>
          <p:cNvSpPr>
            <a:spLocks noGrp="1"/>
          </p:cNvSpPr>
          <p:nvPr>
            <p:ph idx="1"/>
          </p:nvPr>
        </p:nvSpPr>
        <p:spPr>
          <a:xfrm>
            <a:off x="0" y="1229032"/>
            <a:ext cx="12192000" cy="6223820"/>
          </a:xfrm>
        </p:spPr>
        <p:txBody>
          <a:bodyPr>
            <a:noAutofit/>
          </a:bodyPr>
          <a:lstStyle/>
          <a:p>
            <a:pPr>
              <a:lnSpc>
                <a:spcPct val="200000"/>
              </a:lnSpc>
            </a:pPr>
            <a:r>
              <a:rPr lang="en-US" sz="2200" dirty="0" smtClean="0">
                <a:latin typeface="Constantia" panose="02030602050306030303" pitchFamily="18" charset="0"/>
              </a:rPr>
              <a:t>Cloud computing have become prominent in the IT word. This is attributable to the revolution model of computing as a utility. </a:t>
            </a:r>
          </a:p>
          <a:p>
            <a:pPr>
              <a:lnSpc>
                <a:spcPct val="200000"/>
              </a:lnSpc>
            </a:pPr>
            <a:r>
              <a:rPr lang="en-US" sz="2200" dirty="0" smtClean="0">
                <a:latin typeface="Constantia" panose="02030602050306030303" pitchFamily="18" charset="0"/>
              </a:rPr>
              <a:t>It has led to increased flexibility and reliability while promising increase performance and decreased operational costs. </a:t>
            </a:r>
          </a:p>
          <a:p>
            <a:pPr>
              <a:lnSpc>
                <a:spcPct val="200000"/>
              </a:lnSpc>
            </a:pPr>
            <a:r>
              <a:rPr lang="en-US" sz="2200" dirty="0" smtClean="0">
                <a:latin typeface="Constantia" panose="02030602050306030303" pitchFamily="18" charset="0"/>
              </a:rPr>
              <a:t>The security aspect of cloud computing is the only current challenge that needs to be addressed. </a:t>
            </a:r>
          </a:p>
          <a:p>
            <a:pPr>
              <a:lnSpc>
                <a:spcPct val="200000"/>
              </a:lnSpc>
            </a:pPr>
            <a:r>
              <a:rPr lang="en-US" sz="2200" dirty="0" smtClean="0">
                <a:latin typeface="Constantia" panose="02030602050306030303" pitchFamily="18" charset="0"/>
              </a:rPr>
              <a:t>It is impossible to talk about cloud computing without mention of big data analytics and robotics. </a:t>
            </a:r>
          </a:p>
          <a:p>
            <a:pPr>
              <a:lnSpc>
                <a:spcPct val="200000"/>
              </a:lnSpc>
            </a:pPr>
            <a:r>
              <a:rPr lang="en-US" sz="2200" dirty="0" smtClean="0">
                <a:latin typeface="Constantia" panose="02030602050306030303" pitchFamily="18" charset="0"/>
              </a:rPr>
              <a:t>Benchmarking </a:t>
            </a:r>
            <a:r>
              <a:rPr lang="en-US" sz="2200" dirty="0" smtClean="0">
                <a:latin typeface="Constantia" panose="02030602050306030303" pitchFamily="18" charset="0"/>
              </a:rPr>
              <a:t>is important prior to making a decision on the Cloud computing to use.</a:t>
            </a:r>
            <a:endParaRPr lang="en-US" sz="2200" dirty="0">
              <a:latin typeface="Constantia" panose="02030602050306030303" pitchFamily="18" charset="0"/>
            </a:endParaRPr>
          </a:p>
        </p:txBody>
      </p:sp>
    </p:spTree>
    <p:extLst>
      <p:ext uri="{BB962C8B-B14F-4D97-AF65-F5344CB8AC3E}">
        <p14:creationId xmlns:p14="http://schemas.microsoft.com/office/powerpoint/2010/main" val="2588550958"/>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838200" y="70158"/>
            <a:ext cx="10515600" cy="1021224"/>
          </a:xfrm>
        </p:spPr>
        <p:txBody>
          <a:bodyPr/>
          <a:lstStyle/>
          <a:p>
            <a:pPr algn="ctr"/>
            <a:r>
              <a:rPr lang="en-US" dirty="0" smtClean="0"/>
              <a:t>References</a:t>
            </a:r>
            <a:endParaRPr lang="en-US" dirty="0"/>
          </a:p>
        </p:txBody>
      </p:sp>
      <p:sp>
        <p:nvSpPr>
          <p:cNvPr id="3" name="Content Placeholder 2"/>
          <p:cNvSpPr>
            <a:spLocks noGrp="1"/>
          </p:cNvSpPr>
          <p:nvPr>
            <p:ph idx="1"/>
          </p:nvPr>
        </p:nvSpPr>
        <p:spPr>
          <a:xfrm>
            <a:off x="206477" y="1091382"/>
            <a:ext cx="11985523" cy="5692876"/>
          </a:xfrm>
        </p:spPr>
        <p:txBody>
          <a:bodyPr>
            <a:normAutofit/>
          </a:bodyPr>
          <a:lstStyle/>
          <a:p>
            <a:pPr>
              <a:lnSpc>
                <a:spcPct val="150000"/>
              </a:lnSpc>
            </a:pPr>
            <a:r>
              <a:rPr lang="en-US" dirty="0"/>
              <a:t>Agarwal, A., Siddharth, S., &amp; Bansal, P. (2016, March). Evolution of cloud computing and related security concerns. In 2016 Symposium on Colossal Data Analysis and Networking (CDAN) (pp. 1-9). IEEE.</a:t>
            </a:r>
          </a:p>
          <a:p>
            <a:pPr>
              <a:lnSpc>
                <a:spcPct val="150000"/>
              </a:lnSpc>
            </a:pPr>
            <a:r>
              <a:rPr lang="en-US" dirty="0" smtClean="0"/>
              <a:t>Griffith</a:t>
            </a:r>
            <a:r>
              <a:rPr lang="en-US" dirty="0"/>
              <a:t>, E. (2016). What is cloud computing. Retrieved from PC Mag: http://au. pcmag. com/networking-communications-software-products/29902/feature/what-is-cloud-computing</a:t>
            </a:r>
            <a:r>
              <a:rPr lang="en-US" dirty="0" smtClean="0"/>
              <a:t>.</a:t>
            </a:r>
          </a:p>
          <a:p>
            <a:pPr>
              <a:lnSpc>
                <a:spcPct val="150000"/>
              </a:lnSpc>
            </a:pPr>
            <a:r>
              <a:rPr lang="en-US" dirty="0"/>
              <a:t>Longbottom, C. (2017). </a:t>
            </a:r>
            <a:r>
              <a:rPr lang="en-US" i="1" dirty="0"/>
              <a:t>The Evolution of Cloud Computing: How to plan for change</a:t>
            </a:r>
            <a:r>
              <a:rPr lang="en-US" dirty="0"/>
              <a:t>. BCS Learning &amp; Development</a:t>
            </a:r>
            <a:r>
              <a:rPr lang="en-US" dirty="0" smtClean="0"/>
              <a:t>.</a:t>
            </a:r>
          </a:p>
          <a:p>
            <a:endParaRPr lang="en-US" dirty="0"/>
          </a:p>
        </p:txBody>
      </p:sp>
    </p:spTree>
    <p:extLst>
      <p:ext uri="{BB962C8B-B14F-4D97-AF65-F5344CB8AC3E}">
        <p14:creationId xmlns:p14="http://schemas.microsoft.com/office/powerpoint/2010/main" val="1502133211"/>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979</TotalTime>
  <Words>1907</Words>
  <Application>Microsoft Office PowerPoint</Application>
  <PresentationFormat>Widescreen</PresentationFormat>
  <Paragraphs>88</Paragraphs>
  <Slides>12</Slides>
  <Notes>9</Notes>
  <HiddenSlides>0</HiddenSlides>
  <MMClips>0</MMClips>
  <ScaleCrop>false</ScaleCrop>
  <HeadingPairs>
    <vt:vector size="6" baseType="variant">
      <vt:variant>
        <vt:lpstr>Fonts Used</vt:lpstr>
      </vt:variant>
      <vt:variant>
        <vt:i4>4</vt:i4>
      </vt:variant>
      <vt:variant>
        <vt:lpstr>Theme</vt:lpstr>
      </vt:variant>
      <vt:variant>
        <vt:i4>1</vt:i4>
      </vt:variant>
      <vt:variant>
        <vt:lpstr>Slide Titles</vt:lpstr>
      </vt:variant>
      <vt:variant>
        <vt:i4>12</vt:i4>
      </vt:variant>
    </vt:vector>
  </HeadingPairs>
  <TitlesOfParts>
    <vt:vector size="17" baseType="lpstr">
      <vt:lpstr>Arial</vt:lpstr>
      <vt:lpstr>Calibri</vt:lpstr>
      <vt:lpstr>Calibri Light</vt:lpstr>
      <vt:lpstr>Constantia</vt:lpstr>
      <vt:lpstr>Office Theme</vt:lpstr>
      <vt:lpstr>Cloud Computing</vt:lpstr>
      <vt:lpstr>Introduction </vt:lpstr>
      <vt:lpstr>Types of Cloud Computing</vt:lpstr>
      <vt:lpstr>Types of Cloud Computing Cont.…</vt:lpstr>
      <vt:lpstr>Cloud Services </vt:lpstr>
      <vt:lpstr>Evolution Of Cloud Computing</vt:lpstr>
      <vt:lpstr>Evolution of Cloud Computing cont.…</vt:lpstr>
      <vt:lpstr>Benchmarking Cloud Computing</vt:lpstr>
      <vt:lpstr>Benchmarking Cloud Computing</vt:lpstr>
      <vt:lpstr>Benchmarking Cloud Computing</vt:lpstr>
      <vt:lpstr>Conclusion</vt:lpstr>
      <vt:lpstr>References</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Management Theory</dc:title>
  <dc:creator>HP</dc:creator>
  <cp:lastModifiedBy>HP</cp:lastModifiedBy>
  <cp:revision>114</cp:revision>
  <dcterms:created xsi:type="dcterms:W3CDTF">2020-09-30T18:28:58Z</dcterms:created>
  <dcterms:modified xsi:type="dcterms:W3CDTF">2020-10-06T04:36:34Z</dcterms:modified>
</cp:coreProperties>
</file>